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1572" r:id="rId2"/>
    <p:sldId id="1603" r:id="rId3"/>
    <p:sldId id="1602" r:id="rId4"/>
    <p:sldId id="1604" r:id="rId5"/>
    <p:sldId id="1605" r:id="rId6"/>
    <p:sldId id="1606" r:id="rId7"/>
    <p:sldId id="1607" r:id="rId8"/>
    <p:sldId id="1629" r:id="rId9"/>
    <p:sldId id="1622" r:id="rId10"/>
    <p:sldId id="1630" r:id="rId11"/>
    <p:sldId id="1619" r:id="rId12"/>
    <p:sldId id="1631" r:id="rId13"/>
    <p:sldId id="1627" r:id="rId14"/>
    <p:sldId id="1632" r:id="rId15"/>
    <p:sldId id="1637" r:id="rId16"/>
    <p:sldId id="1633" r:id="rId17"/>
    <p:sldId id="1634" r:id="rId18"/>
    <p:sldId id="1611" r:id="rId19"/>
    <p:sldId id="1612" r:id="rId20"/>
    <p:sldId id="1635" r:id="rId21"/>
    <p:sldId id="1636" r:id="rId22"/>
    <p:sldId id="1638" r:id="rId23"/>
    <p:sldId id="1615" r:id="rId24"/>
    <p:sldId id="1600" r:id="rId25"/>
    <p:sldId id="1573"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000"/>
    <a:srgbClr val="8787E1"/>
    <a:srgbClr val="3366CC"/>
    <a:srgbClr val="FF2D2D"/>
    <a:srgbClr val="FF6161"/>
    <a:srgbClr val="9999FF"/>
    <a:srgbClr val="008000"/>
    <a:srgbClr val="3333CC"/>
    <a:srgbClr val="000000"/>
    <a:srgbClr val="C66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3" autoAdjust="0"/>
    <p:restoredTop sz="84467" autoAdjust="0"/>
  </p:normalViewPr>
  <p:slideViewPr>
    <p:cSldViewPr snapToGrid="0">
      <p:cViewPr>
        <p:scale>
          <a:sx n="150" d="100"/>
          <a:sy n="150" d="100"/>
        </p:scale>
        <p:origin x="-1832" y="-88"/>
      </p:cViewPr>
      <p:guideLst>
        <p:guide orient="horz" pos="2160"/>
        <p:guide pos="2880"/>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Activity </a:t>
            </a:r>
            <a:r>
              <a:rPr lang="en-US" dirty="0"/>
              <a:t>Counts</a:t>
            </a:r>
          </a:p>
        </c:rich>
      </c:tx>
      <c:layout/>
      <c:overlay val="0"/>
    </c:title>
    <c:autoTitleDeleted val="0"/>
    <c:plotArea>
      <c:layout/>
      <c:barChart>
        <c:barDir val="col"/>
        <c:grouping val="clustered"/>
        <c:varyColors val="0"/>
        <c:ser>
          <c:idx val="0"/>
          <c:order val="0"/>
          <c:tx>
            <c:strRef>
              <c:f>Sheet1!$B$1</c:f>
              <c:strCache>
                <c:ptCount val="1"/>
                <c:pt idx="0">
                  <c:v>Action Counts</c:v>
                </c:pt>
              </c:strCache>
            </c:strRef>
          </c:tx>
          <c:invertIfNegative val="0"/>
          <c:cat>
            <c:strRef>
              <c:f>Sheet1!$A$2:$A$16</c:f>
              <c:strCache>
                <c:ptCount val="15"/>
                <c:pt idx="0">
                  <c:v>Adjusting C-arm</c:v>
                </c:pt>
                <c:pt idx="1">
                  <c:v>Adjusting OR bed</c:v>
                </c:pt>
                <c:pt idx="2">
                  <c:v>Bed entering</c:v>
                </c:pt>
                <c:pt idx="3">
                  <c:v>Bed leaving</c:v>
                </c:pt>
                <c:pt idx="4">
                  <c:v>Cement injection</c:v>
                </c:pt>
                <c:pt idx="5">
                  <c:v>Cleaning patient's back</c:v>
                </c:pt>
                <c:pt idx="6">
                  <c:v>Hammering</c:v>
                </c:pt>
                <c:pt idx="7">
                  <c:v>Monitor adjustment</c:v>
                </c:pt>
                <c:pt idx="8">
                  <c:v>Moving patient from OR bed</c:v>
                </c:pt>
                <c:pt idx="9">
                  <c:v>Moving patient to OR bed</c:v>
                </c:pt>
                <c:pt idx="10">
                  <c:v>Putting sterile drapes</c:v>
                </c:pt>
                <c:pt idx="11">
                  <c:v>Removing sterile drapes</c:v>
                </c:pt>
                <c:pt idx="12">
                  <c:v>Mixing cement</c:v>
                </c:pt>
                <c:pt idx="13">
                  <c:v>Opening package</c:v>
                </c:pt>
                <c:pt idx="14">
                  <c:v>Throwing package</c:v>
                </c:pt>
              </c:strCache>
            </c:strRef>
          </c:cat>
          <c:val>
            <c:numRef>
              <c:f>Sheet1!$B$2:$B$16</c:f>
              <c:numCache>
                <c:formatCode>General</c:formatCode>
                <c:ptCount val="15"/>
                <c:pt idx="0">
                  <c:v>507.0</c:v>
                </c:pt>
                <c:pt idx="1">
                  <c:v>144.0</c:v>
                </c:pt>
                <c:pt idx="2">
                  <c:v>59.0</c:v>
                </c:pt>
                <c:pt idx="3">
                  <c:v>61.0</c:v>
                </c:pt>
                <c:pt idx="4">
                  <c:v>29.0</c:v>
                </c:pt>
                <c:pt idx="5">
                  <c:v>245.0</c:v>
                </c:pt>
                <c:pt idx="6">
                  <c:v>216.0</c:v>
                </c:pt>
                <c:pt idx="7">
                  <c:v>136.0</c:v>
                </c:pt>
                <c:pt idx="8">
                  <c:v>31.0</c:v>
                </c:pt>
                <c:pt idx="9">
                  <c:v>30.0</c:v>
                </c:pt>
                <c:pt idx="10">
                  <c:v>126.0</c:v>
                </c:pt>
                <c:pt idx="11">
                  <c:v>42.0</c:v>
                </c:pt>
                <c:pt idx="12">
                  <c:v>28.0</c:v>
                </c:pt>
                <c:pt idx="13">
                  <c:v>51.0</c:v>
                </c:pt>
                <c:pt idx="14">
                  <c:v>29.0</c:v>
                </c:pt>
              </c:numCache>
            </c:numRef>
          </c:val>
        </c:ser>
        <c:dLbls>
          <c:showLegendKey val="0"/>
          <c:showVal val="1"/>
          <c:showCatName val="0"/>
          <c:showSerName val="0"/>
          <c:showPercent val="0"/>
          <c:showBubbleSize val="0"/>
        </c:dLbls>
        <c:gapWidth val="150"/>
        <c:axId val="-2136512024"/>
        <c:axId val="-2136509048"/>
      </c:barChart>
      <c:catAx>
        <c:axId val="-2136512024"/>
        <c:scaling>
          <c:orientation val="minMax"/>
        </c:scaling>
        <c:delete val="0"/>
        <c:axPos val="b"/>
        <c:majorTickMark val="out"/>
        <c:minorTickMark val="none"/>
        <c:tickLblPos val="nextTo"/>
        <c:crossAx val="-2136509048"/>
        <c:crosses val="autoZero"/>
        <c:auto val="1"/>
        <c:lblAlgn val="ctr"/>
        <c:lblOffset val="100"/>
        <c:noMultiLvlLbl val="0"/>
      </c:catAx>
      <c:valAx>
        <c:axId val="-2136509048"/>
        <c:scaling>
          <c:orientation val="minMax"/>
        </c:scaling>
        <c:delete val="0"/>
        <c:axPos val="l"/>
        <c:majorGridlines/>
        <c:numFmt formatCode="General" sourceLinked="1"/>
        <c:majorTickMark val="out"/>
        <c:minorTickMark val="none"/>
        <c:tickLblPos val="nextTo"/>
        <c:crossAx val="-21365120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B2E254-9E77-1845-B44B-D95D827CA84D}" type="datetimeFigureOut">
              <a:rPr lang="en-US" smtClean="0"/>
              <a:pPr/>
              <a:t>6/12/15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DF0FA1-CEE4-3A49-8AEA-8EDD6A16D482}" type="slidenum">
              <a:rPr lang="en-US" smtClean="0"/>
              <a:pPr/>
              <a:t>‹#›</a:t>
            </a:fld>
            <a:endParaRPr lang="en-US"/>
          </a:p>
        </p:txBody>
      </p:sp>
    </p:spTree>
    <p:extLst>
      <p:ext uri="{BB962C8B-B14F-4D97-AF65-F5344CB8AC3E}">
        <p14:creationId xmlns:p14="http://schemas.microsoft.com/office/powerpoint/2010/main" val="16263054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4FF871-566F-D349-90C0-81E0424C19EF}" type="datetimeFigureOut">
              <a:rPr lang="en-US" smtClean="0"/>
              <a:pPr/>
              <a:t>6/12/15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E5E5DC-7392-054D-8C26-F381B2DFA98F}" type="slidenum">
              <a:rPr lang="en-US" smtClean="0"/>
              <a:pPr/>
              <a:t>‹#›</a:t>
            </a:fld>
            <a:endParaRPr lang="en-US"/>
          </a:p>
        </p:txBody>
      </p:sp>
    </p:spTree>
    <p:extLst>
      <p:ext uri="{BB962C8B-B14F-4D97-AF65-F5344CB8AC3E}">
        <p14:creationId xmlns:p14="http://schemas.microsoft.com/office/powerpoint/2010/main" val="42339808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Merhaba</a:t>
            </a:r>
            <a:r>
              <a:rPr lang="fr-FR" dirty="0" smtClean="0"/>
              <a:t>,</a:t>
            </a:r>
            <a:r>
              <a:rPr lang="fr-FR" baseline="0" dirty="0" smtClean="0"/>
              <a:t> Hello, </a:t>
            </a:r>
            <a:r>
              <a:rPr lang="fr-FR" dirty="0" smtClean="0"/>
              <a:t>Bonjour, </a:t>
            </a:r>
            <a:r>
              <a:rPr lang="fr-FR" dirty="0" err="1" smtClean="0"/>
              <a:t>Hola</a:t>
            </a:r>
            <a:r>
              <a:rPr lang="fr-FR" baseline="0" dirty="0" smtClean="0"/>
              <a:t>, ciao, </a:t>
            </a:r>
            <a:r>
              <a:rPr lang="bg-BG" baseline="0" dirty="0" smtClean="0"/>
              <a:t>здравствуйте</a:t>
            </a:r>
            <a:r>
              <a:rPr lang="fr-FR" baseline="0" dirty="0" smtClean="0"/>
              <a:t>.</a:t>
            </a:r>
          </a:p>
          <a:p>
            <a:r>
              <a:rPr lang="fr-FR" baseline="0" dirty="0" err="1" smtClean="0"/>
              <a:t>My</a:t>
            </a:r>
            <a:r>
              <a:rPr lang="fr-FR" baseline="0" dirty="0" smtClean="0"/>
              <a:t> </a:t>
            </a:r>
            <a:r>
              <a:rPr lang="fr-FR" baseline="0" dirty="0" err="1" smtClean="0"/>
              <a:t>name</a:t>
            </a:r>
            <a:r>
              <a:rPr lang="fr-FR" baseline="0" dirty="0" smtClean="0"/>
              <a:t> </a:t>
            </a:r>
            <a:r>
              <a:rPr lang="fr-FR" baseline="0" dirty="0" err="1" smtClean="0"/>
              <a:t>is</a:t>
            </a:r>
            <a:r>
              <a:rPr lang="fr-FR" baseline="0" dirty="0" smtClean="0"/>
              <a:t> Emre Ozan Alkan. </a:t>
            </a:r>
            <a:r>
              <a:rPr lang="fr-FR" baseline="0" dirty="0" err="1" smtClean="0"/>
              <a:t>I’m</a:t>
            </a:r>
            <a:r>
              <a:rPr lang="fr-FR" baseline="0" dirty="0" smtClean="0"/>
              <a:t> MSCV </a:t>
            </a:r>
            <a:r>
              <a:rPr lang="fr-FR" baseline="0" dirty="0" err="1" smtClean="0"/>
              <a:t>student</a:t>
            </a:r>
            <a:r>
              <a:rPr lang="fr-FR" baseline="0" dirty="0" smtClean="0"/>
              <a:t> </a:t>
            </a:r>
            <a:r>
              <a:rPr lang="fr-FR" baseline="0" dirty="0" err="1" smtClean="0"/>
              <a:t>from</a:t>
            </a:r>
            <a:r>
              <a:rPr lang="fr-FR" baseline="0" dirty="0" smtClean="0"/>
              <a:t> </a:t>
            </a:r>
            <a:r>
              <a:rPr lang="fr-FR" baseline="0" dirty="0" err="1" smtClean="0"/>
              <a:t>University</a:t>
            </a:r>
            <a:r>
              <a:rPr lang="fr-FR" baseline="0" dirty="0" smtClean="0"/>
              <a:t> of </a:t>
            </a:r>
            <a:r>
              <a:rPr lang="fr-FR" baseline="0" dirty="0" err="1" smtClean="0"/>
              <a:t>Burgundy</a:t>
            </a:r>
            <a:r>
              <a:rPr lang="fr-FR" baseline="0" dirty="0" smtClean="0"/>
              <a:t>, 5th promotion.</a:t>
            </a:r>
          </a:p>
          <a:p>
            <a:r>
              <a:rPr lang="fr-FR" baseline="0" dirty="0" smtClean="0"/>
              <a:t>I </a:t>
            </a:r>
            <a:r>
              <a:rPr lang="fr-FR" baseline="0" dirty="0" err="1" smtClean="0"/>
              <a:t>did</a:t>
            </a:r>
            <a:r>
              <a:rPr lang="fr-FR" baseline="0" dirty="0" smtClean="0"/>
              <a:t> </a:t>
            </a:r>
            <a:r>
              <a:rPr lang="fr-FR" baseline="0" dirty="0" err="1" smtClean="0"/>
              <a:t>my</a:t>
            </a:r>
            <a:r>
              <a:rPr lang="fr-FR" baseline="0" dirty="0" smtClean="0"/>
              <a:t> master </a:t>
            </a:r>
            <a:r>
              <a:rPr lang="fr-FR" baseline="0" dirty="0" err="1" smtClean="0"/>
              <a:t>thesis</a:t>
            </a:r>
            <a:r>
              <a:rPr lang="fr-FR" baseline="0" dirty="0" smtClean="0"/>
              <a:t> in </a:t>
            </a:r>
            <a:r>
              <a:rPr lang="fr-FR" baseline="0" dirty="0" err="1" smtClean="0"/>
              <a:t>Research</a:t>
            </a:r>
            <a:r>
              <a:rPr lang="fr-FR" baseline="0" dirty="0" smtClean="0"/>
              <a:t> Group </a:t>
            </a:r>
            <a:r>
              <a:rPr lang="fr-FR" baseline="0" dirty="0" err="1" smtClean="0"/>
              <a:t>Camma</a:t>
            </a:r>
            <a:r>
              <a:rPr lang="fr-FR" baseline="0" dirty="0" smtClean="0"/>
              <a:t> in </a:t>
            </a:r>
            <a:r>
              <a:rPr lang="fr-FR" baseline="0" dirty="0" err="1" smtClean="0"/>
              <a:t>Icube</a:t>
            </a:r>
            <a:r>
              <a:rPr lang="fr-FR" baseline="0" dirty="0" smtClean="0"/>
              <a:t> laboratoire in Strasbourg. </a:t>
            </a:r>
          </a:p>
          <a:p>
            <a:r>
              <a:rPr lang="fr-FR" baseline="0" dirty="0" smtClean="0"/>
              <a:t>Our </a:t>
            </a:r>
            <a:r>
              <a:rPr lang="fr-FR" baseline="0" dirty="0" err="1" smtClean="0"/>
              <a:t>reasearch</a:t>
            </a:r>
            <a:r>
              <a:rPr lang="fr-FR" baseline="0" dirty="0" smtClean="0"/>
              <a:t> team </a:t>
            </a:r>
            <a:r>
              <a:rPr lang="fr-FR" baseline="0" dirty="0" err="1" smtClean="0"/>
              <a:t>is</a:t>
            </a:r>
            <a:r>
              <a:rPr lang="fr-FR" baseline="0" dirty="0" smtClean="0"/>
              <a:t> </a:t>
            </a:r>
            <a:r>
              <a:rPr lang="fr-FR" baseline="0" dirty="0" err="1" smtClean="0"/>
              <a:t>collobrating</a:t>
            </a:r>
            <a:r>
              <a:rPr lang="fr-FR" baseline="0" dirty="0" smtClean="0"/>
              <a:t> </a:t>
            </a:r>
            <a:r>
              <a:rPr lang="fr-FR" baseline="0" dirty="0" err="1" smtClean="0"/>
              <a:t>with</a:t>
            </a:r>
            <a:r>
              <a:rPr lang="fr-FR" baseline="0" dirty="0" smtClean="0"/>
              <a:t> the </a:t>
            </a:r>
            <a:r>
              <a:rPr lang="fr-FR" baseline="0" dirty="0" err="1" smtClean="0"/>
              <a:t>hospital</a:t>
            </a:r>
            <a:r>
              <a:rPr lang="fr-FR" baseline="0" dirty="0" smtClean="0"/>
              <a:t> of </a:t>
            </a:r>
            <a:r>
              <a:rPr lang="fr-FR" baseline="0" dirty="0" err="1" smtClean="0"/>
              <a:t>university</a:t>
            </a:r>
            <a:r>
              <a:rPr lang="fr-FR" baseline="0" dirty="0" smtClean="0"/>
              <a:t> of </a:t>
            </a:r>
            <a:r>
              <a:rPr lang="fr-FR" baseline="0" dirty="0" err="1" smtClean="0"/>
              <a:t>strasbourg</a:t>
            </a:r>
            <a:r>
              <a:rPr lang="fr-FR" baseline="0" dirty="0" smtClean="0"/>
              <a:t> to use </a:t>
            </a:r>
            <a:r>
              <a:rPr lang="fr-FR" baseline="0" dirty="0" err="1" smtClean="0"/>
              <a:t>their</a:t>
            </a:r>
            <a:r>
              <a:rPr lang="fr-FR" baseline="0" dirty="0" smtClean="0"/>
              <a:t> </a:t>
            </a:r>
            <a:r>
              <a:rPr lang="fr-FR" baseline="0" dirty="0" err="1" smtClean="0"/>
              <a:t>facilities</a:t>
            </a:r>
            <a:r>
              <a:rPr lang="fr-FR" baseline="0" dirty="0" smtClean="0"/>
              <a:t>.</a:t>
            </a:r>
          </a:p>
          <a:p>
            <a:r>
              <a:rPr lang="fr-FR" baseline="0" dirty="0" err="1" smtClean="0"/>
              <a:t>Today</a:t>
            </a:r>
            <a:r>
              <a:rPr lang="fr-FR" baseline="0" dirty="0" smtClean="0"/>
              <a:t> </a:t>
            </a:r>
            <a:r>
              <a:rPr lang="fr-FR" baseline="0" dirty="0" err="1" smtClean="0"/>
              <a:t>I’m</a:t>
            </a:r>
            <a:r>
              <a:rPr lang="fr-FR" baseline="0" dirty="0" smtClean="0"/>
              <a:t> </a:t>
            </a:r>
            <a:r>
              <a:rPr lang="fr-FR" baseline="0" dirty="0" err="1" smtClean="0"/>
              <a:t>going</a:t>
            </a:r>
            <a:r>
              <a:rPr lang="fr-FR" baseline="0" dirty="0" smtClean="0"/>
              <a:t> to </a:t>
            </a:r>
            <a:r>
              <a:rPr lang="fr-FR" baseline="0" dirty="0" err="1" smtClean="0"/>
              <a:t>present</a:t>
            </a:r>
            <a:r>
              <a:rPr lang="fr-FR" baseline="0" dirty="0" smtClean="0"/>
              <a:t> </a:t>
            </a:r>
            <a:r>
              <a:rPr lang="fr-FR" baseline="0" dirty="0" err="1" smtClean="0"/>
              <a:t>you</a:t>
            </a:r>
            <a:r>
              <a:rPr lang="fr-FR" baseline="0" dirty="0" smtClean="0"/>
              <a:t> how </a:t>
            </a:r>
            <a:r>
              <a:rPr lang="fr-FR" baseline="0" dirty="0" err="1" smtClean="0"/>
              <a:t>we</a:t>
            </a:r>
            <a:r>
              <a:rPr lang="fr-FR" baseline="0" dirty="0" smtClean="0"/>
              <a:t> </a:t>
            </a:r>
            <a:r>
              <a:rPr lang="fr-FR" baseline="0" dirty="0" err="1" smtClean="0"/>
              <a:t>recognize</a:t>
            </a:r>
            <a:r>
              <a:rPr lang="fr-FR" baseline="0" dirty="0" smtClean="0"/>
              <a:t> </a:t>
            </a:r>
            <a:r>
              <a:rPr lang="fr-FR" baseline="0" dirty="0" err="1" smtClean="0"/>
              <a:t>surgical</a:t>
            </a:r>
            <a:r>
              <a:rPr lang="fr-FR" baseline="0" dirty="0" smtClean="0"/>
              <a:t> </a:t>
            </a:r>
            <a:r>
              <a:rPr lang="fr-FR" baseline="0" dirty="0" err="1" smtClean="0"/>
              <a:t>activities</a:t>
            </a:r>
            <a:r>
              <a:rPr lang="fr-FR" baseline="0" dirty="0" smtClean="0"/>
              <a:t> </a:t>
            </a:r>
            <a:r>
              <a:rPr lang="fr-FR" baseline="0" dirty="0" err="1" smtClean="0"/>
              <a:t>from</a:t>
            </a:r>
            <a:r>
              <a:rPr lang="fr-FR" baseline="0" dirty="0" smtClean="0"/>
              <a:t> an operating room </a:t>
            </a:r>
            <a:r>
              <a:rPr lang="fr-FR" baseline="0" dirty="0" err="1" smtClean="0"/>
              <a:t>with</a:t>
            </a:r>
            <a:r>
              <a:rPr lang="fr-FR" baseline="0" dirty="0" smtClean="0"/>
              <a:t> </a:t>
            </a:r>
            <a:r>
              <a:rPr lang="fr-FR" baseline="0" dirty="0" err="1" smtClean="0"/>
              <a:t>proposing</a:t>
            </a:r>
            <a:r>
              <a:rPr lang="fr-FR" baseline="0" dirty="0" smtClean="0"/>
              <a:t> a </a:t>
            </a:r>
            <a:r>
              <a:rPr lang="fr-FR" baseline="0" dirty="0" err="1" smtClean="0"/>
              <a:t>voting</a:t>
            </a:r>
            <a:r>
              <a:rPr lang="fr-FR" baseline="0" dirty="0" smtClean="0"/>
              <a:t> </a:t>
            </a:r>
            <a:r>
              <a:rPr lang="fr-FR" baseline="0" dirty="0" err="1" smtClean="0"/>
              <a:t>scheme</a:t>
            </a:r>
            <a:r>
              <a:rPr lang="fr-FR" baseline="0" dirty="0" smtClean="0"/>
              <a:t>.</a:t>
            </a:r>
          </a:p>
        </p:txBody>
      </p:sp>
      <p:sp>
        <p:nvSpPr>
          <p:cNvPr id="4" name="Espace réservé du numéro de diapositive 3"/>
          <p:cNvSpPr>
            <a:spLocks noGrp="1"/>
          </p:cNvSpPr>
          <p:nvPr>
            <p:ph type="sldNum" sz="quarter" idx="10"/>
          </p:nvPr>
        </p:nvSpPr>
        <p:spPr/>
        <p:txBody>
          <a:bodyPr/>
          <a:lstStyle/>
          <a:p>
            <a:fld id="{ABE5E5DC-7392-054D-8C26-F381B2DFA98F}" type="slidenum">
              <a:rPr lang="en-US" smtClean="0"/>
              <a:pPr/>
              <a:t>1</a:t>
            </a:fld>
            <a:endParaRPr lang="en-US"/>
          </a:p>
        </p:txBody>
      </p:sp>
    </p:spTree>
    <p:extLst>
      <p:ext uri="{BB962C8B-B14F-4D97-AF65-F5344CB8AC3E}">
        <p14:creationId xmlns:p14="http://schemas.microsoft.com/office/powerpoint/2010/main" val="2972043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second step is feature extraction from intensity and depth images</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10</a:t>
            </a:fld>
            <a:endParaRPr lang="en-US"/>
          </a:p>
        </p:txBody>
      </p:sp>
    </p:spTree>
    <p:extLst>
      <p:ext uri="{BB962C8B-B14F-4D97-AF65-F5344CB8AC3E}">
        <p14:creationId xmlns:p14="http://schemas.microsoft.com/office/powerpoint/2010/main" val="1073823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a:t>
            </a:r>
            <a:r>
              <a:rPr lang="en-US" baseline="0" dirty="0" smtClean="0"/>
              <a:t> STIP which is </a:t>
            </a:r>
            <a:r>
              <a:rPr lang="en-US" baseline="0" dirty="0" err="1" smtClean="0"/>
              <a:t>spatio</a:t>
            </a:r>
            <a:r>
              <a:rPr lang="en-US" baseline="0" dirty="0" smtClean="0"/>
              <a:t>-temporal interest points detected in </a:t>
            </a:r>
            <a:r>
              <a:rPr lang="en-US" baseline="0" dirty="0" err="1" smtClean="0"/>
              <a:t>spatio</a:t>
            </a:r>
            <a:r>
              <a:rPr lang="en-US" baseline="0" dirty="0" smtClean="0"/>
              <a:t>-temporal domain. STIPs are extension of </a:t>
            </a:r>
            <a:r>
              <a:rPr lang="en-US" baseline="0" dirty="0" err="1" smtClean="0"/>
              <a:t>harris</a:t>
            </a:r>
            <a:r>
              <a:rPr lang="en-US" baseline="0" dirty="0" smtClean="0"/>
              <a:t> corner detection to </a:t>
            </a:r>
            <a:r>
              <a:rPr lang="en-US" baseline="0" dirty="0" err="1" smtClean="0"/>
              <a:t>spatio</a:t>
            </a:r>
            <a:r>
              <a:rPr lang="en-US" baseline="0" dirty="0" smtClean="0"/>
              <a:t>-temporal domain. They are detected in spatial and temporal </a:t>
            </a:r>
            <a:r>
              <a:rPr lang="en-US" baseline="0" dirty="0" err="1" smtClean="0"/>
              <a:t>doamin</a:t>
            </a:r>
            <a:r>
              <a:rPr lang="en-US" baseline="0" dirty="0" smtClean="0"/>
              <a:t> very high variations. Then we extract Histogram of Optical Flows. The reason we extract HOF is we have some similar activities with different motion direction like bed enters room and bed leaves the room.</a:t>
            </a:r>
          </a:p>
          <a:p>
            <a:r>
              <a:rPr lang="en-US" baseline="0" dirty="0" smtClean="0"/>
              <a:t>For depth videos we detect DSTIPs which are same as STIP there is only some filtering introduced due to nature of the depth data. Xia et al. also introduce a feature called DCSF for depth images, which is self similarity descriptor. It’s put cuboid around DSTIP and divide it into smaller cuboids and calculate similarity between each cuboid using Bhattacharyya distance</a:t>
            </a:r>
          </a:p>
        </p:txBody>
      </p:sp>
      <p:sp>
        <p:nvSpPr>
          <p:cNvPr id="4" name="Slide Number Placeholder 3"/>
          <p:cNvSpPr>
            <a:spLocks noGrp="1"/>
          </p:cNvSpPr>
          <p:nvPr>
            <p:ph type="sldNum" sz="quarter" idx="10"/>
          </p:nvPr>
        </p:nvSpPr>
        <p:spPr/>
        <p:txBody>
          <a:bodyPr/>
          <a:lstStyle/>
          <a:p>
            <a:fld id="{ABE5E5DC-7392-054D-8C26-F381B2DFA98F}" type="slidenum">
              <a:rPr lang="en-US" smtClean="0"/>
              <a:pPr/>
              <a:t>11</a:t>
            </a:fld>
            <a:endParaRPr lang="en-US"/>
          </a:p>
        </p:txBody>
      </p:sp>
    </p:spTree>
    <p:extLst>
      <p:ext uri="{BB962C8B-B14F-4D97-AF65-F5344CB8AC3E}">
        <p14:creationId xmlns:p14="http://schemas.microsoft.com/office/powerpoint/2010/main" val="3845871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third step is feature quantization. Thanks to this step we enable the voting scheme.</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12</a:t>
            </a:fld>
            <a:endParaRPr lang="en-US"/>
          </a:p>
        </p:txBody>
      </p:sp>
    </p:spTree>
    <p:extLst>
      <p:ext uri="{BB962C8B-B14F-4D97-AF65-F5344CB8AC3E}">
        <p14:creationId xmlns:p14="http://schemas.microsoft.com/office/powerpoint/2010/main" val="1073823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Separate</a:t>
            </a:r>
            <a:r>
              <a:rPr lang="en-US" baseline="0" dirty="0" smtClean="0"/>
              <a:t> dictionaries: a visual dictionary and </a:t>
            </a:r>
            <a:r>
              <a:rPr lang="en-US" baseline="0" dirty="0" err="1" smtClean="0"/>
              <a:t>spatio</a:t>
            </a:r>
            <a:r>
              <a:rPr lang="en-US" baseline="0" dirty="0" smtClean="0"/>
              <a:t>-temporal dictionary</a:t>
            </a:r>
          </a:p>
          <a:p>
            <a:r>
              <a:rPr lang="en-US" baseline="0" dirty="0" smtClean="0"/>
              <a:t>Visual dictionary: used to encode visual features(HOF/DCSF)</a:t>
            </a:r>
          </a:p>
          <a:p>
            <a:r>
              <a:rPr lang="en-US" dirty="0" err="1" smtClean="0"/>
              <a:t>Spatio</a:t>
            </a:r>
            <a:r>
              <a:rPr lang="en-US" dirty="0" smtClean="0"/>
              <a:t>-temporal dictionary: used</a:t>
            </a:r>
            <a:r>
              <a:rPr lang="en-US" baseline="0" dirty="0" smtClean="0"/>
              <a:t> in place of a rigid-grid that divides </a:t>
            </a:r>
            <a:r>
              <a:rPr lang="en-US" baseline="0" dirty="0" err="1" smtClean="0"/>
              <a:t>spatio</a:t>
            </a:r>
            <a:r>
              <a:rPr lang="en-US" baseline="0" dirty="0" smtClean="0"/>
              <a:t>-temporal space</a:t>
            </a:r>
          </a:p>
          <a:p>
            <a:r>
              <a:rPr lang="en-US" dirty="0" smtClean="0"/>
              <a:t>Our voting scheme idea</a:t>
            </a:r>
            <a:r>
              <a:rPr lang="en-US" baseline="0" dirty="0" smtClean="0"/>
              <a:t> is coming from the feature quantization and encoding idea from the </a:t>
            </a:r>
            <a:r>
              <a:rPr lang="en-US" baseline="0" dirty="0" err="1" smtClean="0"/>
              <a:t>Twinanda</a:t>
            </a:r>
            <a:r>
              <a:rPr lang="en-US" baseline="0" dirty="0" smtClean="0"/>
              <a:t> et al.</a:t>
            </a:r>
          </a:p>
          <a:p>
            <a:r>
              <a:rPr lang="en-US" baseline="0" dirty="0" smtClean="0"/>
              <a:t>In their work, they concatenate feature vectors from the layout patches with non-layout. However we think that each patch is from 4D space and carry informative information – so we use each patch separately for voting for an activity.</a:t>
            </a:r>
            <a:endParaRPr lang="en-US"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13</a:t>
            </a:fld>
            <a:endParaRPr lang="en-US"/>
          </a:p>
        </p:txBody>
      </p:sp>
    </p:spTree>
    <p:extLst>
      <p:ext uri="{BB962C8B-B14F-4D97-AF65-F5344CB8AC3E}">
        <p14:creationId xmlns:p14="http://schemas.microsoft.com/office/powerpoint/2010/main" val="1476114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last step in the methodology</a:t>
            </a:r>
            <a:r>
              <a:rPr lang="en-US" baseline="0" dirty="0" smtClean="0"/>
              <a:t> part is classification. Here we introduce two-level classification model.</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14</a:t>
            </a:fld>
            <a:endParaRPr lang="en-US"/>
          </a:p>
        </p:txBody>
      </p:sp>
    </p:spTree>
    <p:extLst>
      <p:ext uri="{BB962C8B-B14F-4D97-AF65-F5344CB8AC3E}">
        <p14:creationId xmlns:p14="http://schemas.microsoft.com/office/powerpoint/2010/main" val="1073823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introduce two level</a:t>
            </a:r>
            <a:r>
              <a:rPr lang="en-US" baseline="0" dirty="0" smtClean="0"/>
              <a:t> classification in order to recognize activities. </a:t>
            </a:r>
          </a:p>
          <a:p>
            <a:r>
              <a:rPr lang="en-US" baseline="0" dirty="0" smtClean="0"/>
              <a:t>In the first level we learn the probability votes. We call probability votes because after 1</a:t>
            </a:r>
            <a:r>
              <a:rPr lang="en-US" baseline="30000" dirty="0" smtClean="0"/>
              <a:t>st</a:t>
            </a:r>
            <a:r>
              <a:rPr lang="en-US" baseline="0" dirty="0" smtClean="0"/>
              <a:t> level classification we get feature vectors consist of probabilities of the classes of a patch</a:t>
            </a:r>
          </a:p>
          <a:p>
            <a:r>
              <a:rPr lang="en-US" baseline="0" dirty="0" smtClean="0"/>
              <a:t>Then we use 2</a:t>
            </a:r>
            <a:r>
              <a:rPr lang="en-US" baseline="30000" dirty="0" smtClean="0"/>
              <a:t>nd</a:t>
            </a:r>
            <a:r>
              <a:rPr lang="en-US" baseline="0" dirty="0" smtClean="0"/>
              <a:t> level classifier to get the weight which is our final probability vector for activity classification.</a:t>
            </a:r>
          </a:p>
        </p:txBody>
      </p:sp>
      <p:sp>
        <p:nvSpPr>
          <p:cNvPr id="4" name="Slide Number Placeholder 3"/>
          <p:cNvSpPr>
            <a:spLocks noGrp="1"/>
          </p:cNvSpPr>
          <p:nvPr>
            <p:ph type="sldNum" sz="quarter" idx="10"/>
          </p:nvPr>
        </p:nvSpPr>
        <p:spPr/>
        <p:txBody>
          <a:bodyPr/>
          <a:lstStyle/>
          <a:p>
            <a:fld id="{ABE5E5DC-7392-054D-8C26-F381B2DFA98F}" type="slidenum">
              <a:rPr lang="en-US" smtClean="0"/>
              <a:pPr/>
              <a:t>15</a:t>
            </a:fld>
            <a:endParaRPr lang="en-US"/>
          </a:p>
        </p:txBody>
      </p:sp>
    </p:spTree>
    <p:extLst>
      <p:ext uri="{BB962C8B-B14F-4D97-AF65-F5344CB8AC3E}">
        <p14:creationId xmlns:p14="http://schemas.microsoft.com/office/powerpoint/2010/main" val="1083236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one of the camera is capturing the area around the operating room bed, the other camera captures the area with equipment table, in which large area of the operating rooms is covered. </a:t>
            </a:r>
            <a:r>
              <a:rPr lang="en-US" sz="1200" kern="1200" baseline="0" dirty="0" smtClean="0">
                <a:solidFill>
                  <a:schemeClr val="tx1"/>
                </a:solidFill>
                <a:effectLst/>
                <a:latin typeface="+mn-lt"/>
                <a:ea typeface="+mn-ea"/>
                <a:cs typeface="+mn-cs"/>
              </a:rPr>
              <a:t>The dataset is really hard, many clutter, shiny objects, dynamic environment, many clinic personal during operation, they wear same clothes, its very dense environment.</a:t>
            </a:r>
            <a:endParaRPr lang="en-US"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18</a:t>
            </a:fld>
            <a:endParaRPr lang="en-US"/>
          </a:p>
        </p:txBody>
      </p:sp>
    </p:spTree>
    <p:extLst>
      <p:ext uri="{BB962C8B-B14F-4D97-AF65-F5344CB8AC3E}">
        <p14:creationId xmlns:p14="http://schemas.microsoft.com/office/powerpoint/2010/main" val="710040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imbalance of the data. T</a:t>
            </a:r>
            <a:r>
              <a:rPr lang="en-US" baseline="0" dirty="0" smtClean="0"/>
              <a:t>o overcome that we using bagging on training to avoid being bias. For example maximum number of instance is in Adjusting C-Arm where robotics c-arm is turning in order to take x-rays. Where as we have 28 instance from mixing cement which is very less and hard to deal.</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19</a:t>
            </a:fld>
            <a:endParaRPr lang="en-US"/>
          </a:p>
        </p:txBody>
      </p:sp>
    </p:spTree>
    <p:extLst>
      <p:ext uri="{BB962C8B-B14F-4D97-AF65-F5344CB8AC3E}">
        <p14:creationId xmlns:p14="http://schemas.microsoft.com/office/powerpoint/2010/main" val="2990652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One-model</a:t>
            </a:r>
            <a:r>
              <a:rPr lang="en-US" baseline="0" dirty="0" smtClean="0"/>
              <a:t> approach have slightly higher accuracy than multi-model approach. We’ve seen that in multi-model approach, in first level classification, each model sees less data the one-model approach, this is, in our case, we have 15 class, so one-model approach in first level classifier sees 15 times more data than multi-model approach.</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20</a:t>
            </a:fld>
            <a:endParaRPr lang="en-US"/>
          </a:p>
        </p:txBody>
      </p:sp>
    </p:spTree>
    <p:extLst>
      <p:ext uri="{BB962C8B-B14F-4D97-AF65-F5344CB8AC3E}">
        <p14:creationId xmlns:p14="http://schemas.microsoft.com/office/powerpoint/2010/main" val="2596746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non-voting</a:t>
            </a:r>
            <a:r>
              <a:rPr lang="en-US" baseline="0" dirty="0" smtClean="0"/>
              <a:t> scheme outperforms voting scheme in our data</a:t>
            </a:r>
            <a:endParaRPr lang="en-US" dirty="0" smtClean="0"/>
          </a:p>
          <a:p>
            <a:r>
              <a:rPr lang="en-US" dirty="0" smtClean="0"/>
              <a:t>We even tried with lower</a:t>
            </a:r>
            <a:r>
              <a:rPr lang="en-US" baseline="0" dirty="0" smtClean="0"/>
              <a:t> dimension like 100 for Intensity, it still didn’t give much only 69, so features are also </a:t>
            </a:r>
            <a:r>
              <a:rPr lang="en-US" baseline="0" dirty="0" err="1" smtClean="0"/>
              <a:t>lossy</a:t>
            </a:r>
            <a:endParaRPr lang="en-US" dirty="0" smtClean="0"/>
          </a:p>
          <a:p>
            <a:r>
              <a:rPr lang="en-US" dirty="0" smtClean="0"/>
              <a:t>Random</a:t>
            </a:r>
            <a:r>
              <a:rPr lang="en-US" baseline="0" dirty="0" smtClean="0"/>
              <a:t> Forest is very sensible to high dimensionality and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Two-level classification is required to learn patch weights and their contribution</a:t>
            </a:r>
          </a:p>
          <a:p>
            <a:endParaRPr lang="en-US" baseline="0"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23</a:t>
            </a:fld>
            <a:endParaRPr lang="en-US"/>
          </a:p>
        </p:txBody>
      </p:sp>
    </p:spTree>
    <p:extLst>
      <p:ext uri="{BB962C8B-B14F-4D97-AF65-F5344CB8AC3E}">
        <p14:creationId xmlns:p14="http://schemas.microsoft.com/office/powerpoint/2010/main" val="190854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Why ? Motivation ? Challenges ?</a:t>
            </a:r>
          </a:p>
          <a:p>
            <a:r>
              <a:rPr lang="en-US" baseline="0" dirty="0" smtClean="0"/>
              <a:t>Related work: Couple of work – motivates and underlies in our work</a:t>
            </a:r>
          </a:p>
          <a:p>
            <a:r>
              <a:rPr lang="en-US" baseline="0" dirty="0" smtClean="0"/>
              <a:t>Methodology: Adopted pipeline and </a:t>
            </a:r>
            <a:r>
              <a:rPr lang="en-US" baseline="0" dirty="0" err="1" smtClean="0"/>
              <a:t>ourp</a:t>
            </a:r>
            <a:r>
              <a:rPr lang="en-US" baseline="0" dirty="0" smtClean="0"/>
              <a:t> </a:t>
            </a:r>
            <a:r>
              <a:rPr lang="en-US" baseline="0" dirty="0" err="1" smtClean="0"/>
              <a:t>ipeline</a:t>
            </a:r>
            <a:r>
              <a:rPr lang="en-US" baseline="0" dirty="0" smtClean="0"/>
              <a:t> and giving details about the classification models that we use</a:t>
            </a:r>
          </a:p>
          <a:p>
            <a:r>
              <a:rPr lang="en-US" baseline="0" dirty="0" smtClean="0"/>
              <a:t>Experiments: I will show our experimental setup and results</a:t>
            </a:r>
          </a:p>
          <a:p>
            <a:r>
              <a:rPr lang="en-US" baseline="0" dirty="0" smtClean="0"/>
              <a:t>Conclusions: In conclusions part: I will give </a:t>
            </a:r>
            <a:r>
              <a:rPr lang="en-US" baseline="0" dirty="0" err="1" smtClean="0"/>
              <a:t>summary&amp;conlcusions</a:t>
            </a:r>
            <a:r>
              <a:rPr lang="en-US" baseline="0" dirty="0" smtClean="0"/>
              <a:t>, discussions and future work</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2</a:t>
            </a:fld>
            <a:endParaRPr lang="en-US"/>
          </a:p>
        </p:txBody>
      </p:sp>
    </p:spTree>
    <p:extLst>
      <p:ext uri="{BB962C8B-B14F-4D97-AF65-F5344CB8AC3E}">
        <p14:creationId xmlns:p14="http://schemas.microsoft.com/office/powerpoint/2010/main" val="2082302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STIP</a:t>
            </a:r>
            <a:r>
              <a:rPr lang="en-US" baseline="0" dirty="0" smtClean="0"/>
              <a:t> is sparse and only detecting movements. We want to use more dense detected interest points or sampling.</a:t>
            </a:r>
            <a:endParaRPr lang="en-US" dirty="0" smtClean="0"/>
          </a:p>
          <a:p>
            <a:r>
              <a:rPr lang="en-US" dirty="0" smtClean="0"/>
              <a:t>Learning mid level:</a:t>
            </a:r>
            <a:r>
              <a:rPr lang="en-US" baseline="0" dirty="0" smtClean="0"/>
              <a:t> new trend, Currently we directly encoding low level features with classic </a:t>
            </a:r>
            <a:r>
              <a:rPr lang="en-US" baseline="0" dirty="0" err="1" smtClean="0"/>
              <a:t>BoW</a:t>
            </a:r>
            <a:r>
              <a:rPr lang="en-US" baseline="0" dirty="0" smtClean="0"/>
              <a:t> and non-rigid layout</a:t>
            </a:r>
          </a:p>
          <a:p>
            <a:r>
              <a:rPr lang="en-US" baseline="0" dirty="0" smtClean="0"/>
              <a:t>We also want to apply voting scheme to detect concurrent activities, thanks to patches from space, we can get votes for different activities</a:t>
            </a:r>
            <a:endParaRPr lang="en-US"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24</a:t>
            </a:fld>
            <a:endParaRPr lang="en-US"/>
          </a:p>
        </p:txBody>
      </p:sp>
    </p:spTree>
    <p:extLst>
      <p:ext uri="{BB962C8B-B14F-4D97-AF65-F5344CB8AC3E}">
        <p14:creationId xmlns:p14="http://schemas.microsoft.com/office/powerpoint/2010/main" val="75088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CAMMA: Computational </a:t>
            </a:r>
            <a:r>
              <a:rPr lang="en-US" dirty="0"/>
              <a:t>Analysis and Modeling of Medical </a:t>
            </a:r>
            <a:r>
              <a:rPr lang="en-US" dirty="0" smtClean="0"/>
              <a:t>Activities</a:t>
            </a:r>
          </a:p>
          <a:p>
            <a:r>
              <a:rPr lang="en-US" dirty="0" smtClean="0"/>
              <a:t>App: Modeling and recognizing</a:t>
            </a:r>
            <a:r>
              <a:rPr lang="en-US" baseline="0" dirty="0" smtClean="0"/>
              <a:t> staff activities</a:t>
            </a:r>
          </a:p>
          <a:p>
            <a:r>
              <a:rPr lang="en-US" dirty="0" smtClean="0"/>
              <a:t>App: Correlation</a:t>
            </a:r>
            <a:r>
              <a:rPr lang="en-US" baseline="0" dirty="0" smtClean="0"/>
              <a:t> with x-ray radiation exposure</a:t>
            </a:r>
          </a:p>
          <a:p>
            <a:r>
              <a:rPr lang="en-US" dirty="0" err="1" smtClean="0"/>
              <a:t>Vertebroplasty</a:t>
            </a:r>
            <a:r>
              <a:rPr lang="en-US" dirty="0" smtClean="0"/>
              <a:t>: Stabilize the spinal fracture to stop the pain. Considered a minimally invasive surgical procedure because of small puncture</a:t>
            </a:r>
          </a:p>
          <a:p>
            <a:r>
              <a:rPr lang="en-US" dirty="0" smtClean="0"/>
              <a:t>Challenges</a:t>
            </a:r>
            <a:r>
              <a:rPr lang="en-US" baseline="0" dirty="0" smtClean="0"/>
              <a:t>: are not easy, very cluttered and dynamic environment, body tracking not working, only intensity videos or depth videos not sufficient due to specific type of actions of operations. hard to position cameras for best view, camera interference and many</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3</a:t>
            </a:fld>
            <a:endParaRPr lang="en-US"/>
          </a:p>
        </p:txBody>
      </p:sp>
    </p:spTree>
    <p:extLst>
      <p:ext uri="{BB962C8B-B14F-4D97-AF65-F5344CB8AC3E}">
        <p14:creationId xmlns:p14="http://schemas.microsoft.com/office/powerpoint/2010/main" val="321584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IXMAS dataset from INRIA,</a:t>
            </a:r>
            <a:r>
              <a:rPr lang="en-US" baseline="0" dirty="0" smtClean="0"/>
              <a:t> 5 views, 13 motions, 11 actors</a:t>
            </a:r>
          </a:p>
          <a:p>
            <a:r>
              <a:rPr lang="en-US" baseline="0" dirty="0" smtClean="0"/>
              <a:t>Dataset has extracted silhouette from detected bounding box for humans.</a:t>
            </a:r>
          </a:p>
          <a:p>
            <a:r>
              <a:rPr lang="en-US" baseline="0" dirty="0" smtClean="0"/>
              <a:t>So their method highly depend on the silhouette from all the views, which is hard to depend in real life scenarios</a:t>
            </a:r>
          </a:p>
          <a:p>
            <a:r>
              <a:rPr lang="en-US" baseline="0" dirty="0" smtClean="0"/>
              <a:t>Extracted images are binary.</a:t>
            </a:r>
          </a:p>
        </p:txBody>
      </p:sp>
      <p:sp>
        <p:nvSpPr>
          <p:cNvPr id="4" name="Slide Number Placeholder 3"/>
          <p:cNvSpPr>
            <a:spLocks noGrp="1"/>
          </p:cNvSpPr>
          <p:nvPr>
            <p:ph type="sldNum" sz="quarter" idx="10"/>
          </p:nvPr>
        </p:nvSpPr>
        <p:spPr/>
        <p:txBody>
          <a:bodyPr/>
          <a:lstStyle/>
          <a:p>
            <a:fld id="{ABE5E5DC-7392-054D-8C26-F381B2DFA98F}" type="slidenum">
              <a:rPr lang="en-US" smtClean="0"/>
              <a:pPr/>
              <a:t>4</a:t>
            </a:fld>
            <a:endParaRPr lang="en-US"/>
          </a:p>
        </p:txBody>
      </p:sp>
    </p:spTree>
    <p:extLst>
      <p:ext uri="{BB962C8B-B14F-4D97-AF65-F5344CB8AC3E}">
        <p14:creationId xmlns:p14="http://schemas.microsoft.com/office/powerpoint/2010/main" val="89840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divide videos into</a:t>
            </a:r>
            <a:r>
              <a:rPr lang="en-US" baseline="0" dirty="0" smtClean="0"/>
              <a:t> smaller videos. They call each frame in smaller video as segment. For each segment - which are binary images – they concatenate their rows and generate big feature vector for classification. This work is related because of using multi-view and introducing voting scheme – which is different then our voting scheme. In their voting scheme, each segment – frames, are voting for the action.</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5</a:t>
            </a:fld>
            <a:endParaRPr lang="en-US"/>
          </a:p>
        </p:txBody>
      </p:sp>
    </p:spTree>
    <p:extLst>
      <p:ext uri="{BB962C8B-B14F-4D97-AF65-F5344CB8AC3E}">
        <p14:creationId xmlns:p14="http://schemas.microsoft.com/office/powerpoint/2010/main" val="751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from our team, provides foundation of the current work and we adopt their part of the pipeline and introduce voting scheme to address the similar problem.</a:t>
            </a:r>
          </a:p>
          <a:p>
            <a:r>
              <a:rPr lang="en-US" baseline="0" dirty="0" smtClean="0"/>
              <a:t>We using the same dataset – 2 views, both intensity and depth videos, as you can see the operating rooms in not an easy environment, it has shiny objects, cluttered </a:t>
            </a:r>
            <a:r>
              <a:rPr lang="en-US" baseline="0" dirty="0" err="1" smtClean="0"/>
              <a:t>envorinment</a:t>
            </a:r>
            <a:r>
              <a:rPr lang="en-US" baseline="0" dirty="0" smtClean="0"/>
              <a:t>, many medical personal, little bit pattern interference because of overlapping view of RGBD cameras. </a:t>
            </a:r>
            <a:endParaRPr lang="en-US" dirty="0"/>
          </a:p>
        </p:txBody>
      </p:sp>
      <p:sp>
        <p:nvSpPr>
          <p:cNvPr id="4" name="Slide Number Placeholder 3"/>
          <p:cNvSpPr>
            <a:spLocks noGrp="1"/>
          </p:cNvSpPr>
          <p:nvPr>
            <p:ph type="sldNum" sz="quarter" idx="10"/>
          </p:nvPr>
        </p:nvSpPr>
        <p:spPr/>
        <p:txBody>
          <a:bodyPr/>
          <a:lstStyle/>
          <a:p>
            <a:fld id="{ABE5E5DC-7392-054D-8C26-F381B2DFA98F}" type="slidenum">
              <a:rPr lang="en-US" smtClean="0"/>
              <a:pPr/>
              <a:t>6</a:t>
            </a:fld>
            <a:endParaRPr lang="en-US"/>
          </a:p>
        </p:txBody>
      </p:sp>
    </p:spTree>
    <p:extLst>
      <p:ext uri="{BB962C8B-B14F-4D97-AF65-F5344CB8AC3E}">
        <p14:creationId xmlns:p14="http://schemas.microsoft.com/office/powerpoint/2010/main" val="200087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Image1:</a:t>
            </a:r>
            <a:r>
              <a:rPr lang="en-US" baseline="0" dirty="0" smtClean="0"/>
              <a:t> Classic </a:t>
            </a:r>
            <a:r>
              <a:rPr lang="en-US" baseline="0" dirty="0" err="1" smtClean="0"/>
              <a:t>BoW</a:t>
            </a:r>
            <a:r>
              <a:rPr lang="en-US" baseline="0" dirty="0" smtClean="0"/>
              <a:t> approach </a:t>
            </a:r>
            <a:r>
              <a:rPr lang="en-US" sz="1200" kern="1200" dirty="0" smtClean="0">
                <a:solidFill>
                  <a:schemeClr val="tx1"/>
                </a:solidFill>
                <a:effectLst/>
                <a:latin typeface="+mn-lt"/>
                <a:ea typeface="+mn-ea"/>
                <a:cs typeface="+mn-cs"/>
              </a:rPr>
              <a:t>some information lost during the encoding</a:t>
            </a:r>
            <a:r>
              <a:rPr lang="en-US" sz="1200" kern="1200" baseline="0" dirty="0" smtClean="0">
                <a:solidFill>
                  <a:schemeClr val="tx1"/>
                </a:solidFill>
                <a:effectLst/>
                <a:latin typeface="+mn-lt"/>
                <a:ea typeface="+mn-ea"/>
                <a:cs typeface="+mn-cs"/>
              </a:rPr>
              <a:t> process such as spatial and temporal information due to </a:t>
            </a:r>
            <a:r>
              <a:rPr lang="en-US" sz="1200" kern="1200" baseline="0" dirty="0" err="1" smtClean="0">
                <a:solidFill>
                  <a:schemeClr val="tx1"/>
                </a:solidFill>
                <a:effectLst/>
                <a:latin typeface="+mn-lt"/>
                <a:ea typeface="+mn-ea"/>
                <a:cs typeface="+mn-cs"/>
              </a:rPr>
              <a:t>orderless</a:t>
            </a:r>
            <a:r>
              <a:rPr lang="en-US" sz="1200" kern="1200" baseline="0" dirty="0" smtClean="0">
                <a:solidFill>
                  <a:schemeClr val="tx1"/>
                </a:solidFill>
                <a:effectLst/>
                <a:latin typeface="+mn-lt"/>
                <a:ea typeface="+mn-ea"/>
                <a:cs typeface="+mn-cs"/>
              </a:rPr>
              <a:t> nature of </a:t>
            </a:r>
            <a:r>
              <a:rPr lang="en-US" sz="1200" kern="1200" baseline="0" dirty="0" err="1" smtClean="0">
                <a:solidFill>
                  <a:schemeClr val="tx1"/>
                </a:solidFill>
                <a:effectLst/>
                <a:latin typeface="+mn-lt"/>
                <a:ea typeface="+mn-ea"/>
                <a:cs typeface="+mn-cs"/>
              </a:rPr>
              <a:t>BoW</a:t>
            </a:r>
            <a:r>
              <a:rPr lang="en-US" sz="1200" kern="1200" baseline="0" dirty="0" smtClean="0">
                <a:solidFill>
                  <a:schemeClr val="tx1"/>
                </a:solidFill>
                <a:effectLst/>
                <a:latin typeface="+mn-lt"/>
                <a:ea typeface="+mn-ea"/>
                <a:cs typeface="+mn-cs"/>
              </a:rPr>
              <a:t>, one dictionary is learnt to encode a feature vector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Image2: </a:t>
            </a:r>
            <a:r>
              <a:rPr lang="en-US" baseline="0" dirty="0" err="1" smtClean="0"/>
              <a:t>Lazebnik</a:t>
            </a:r>
            <a:r>
              <a:rPr lang="en-US" baseline="0" dirty="0" smtClean="0"/>
              <a:t>. Spatial Pyramid Matching. Just dividing without caring, but things may fall into one.</a:t>
            </a:r>
          </a:p>
          <a:p>
            <a:r>
              <a:rPr lang="en-US" baseline="0" dirty="0" smtClean="0"/>
              <a:t>Image3: Combines the idea of voting with non-rigid layout – forms a base method for our voting scheme but image in spatial layout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learn the layout from the actual 4D </a:t>
            </a:r>
            <a:r>
              <a:rPr lang="en-US" sz="1200" kern="1200" dirty="0" err="1" smtClean="0">
                <a:solidFill>
                  <a:schemeClr val="tx1"/>
                </a:solidFill>
                <a:effectLst/>
                <a:latin typeface="+mn-lt"/>
                <a:ea typeface="+mn-ea"/>
                <a:cs typeface="+mn-cs"/>
              </a:rPr>
              <a:t>spatio</a:t>
            </a:r>
            <a:r>
              <a:rPr lang="en-US" sz="1200" kern="1200" dirty="0" smtClean="0">
                <a:solidFill>
                  <a:schemeClr val="tx1"/>
                </a:solidFill>
                <a:effectLst/>
                <a:latin typeface="+mn-lt"/>
                <a:ea typeface="+mn-ea"/>
                <a:cs typeface="+mn-cs"/>
              </a:rPr>
              <a:t>- temporal locations of the visual features. This results in a data-driven and non-rigid layout which retains more </a:t>
            </a:r>
            <a:r>
              <a:rPr lang="en-US" sz="1200" kern="1200" dirty="0" err="1" smtClean="0">
                <a:solidFill>
                  <a:schemeClr val="tx1"/>
                </a:solidFill>
                <a:effectLst/>
                <a:latin typeface="+mn-lt"/>
                <a:ea typeface="+mn-ea"/>
                <a:cs typeface="+mn-cs"/>
              </a:rPr>
              <a:t>spatio</a:t>
            </a:r>
            <a:r>
              <a:rPr lang="en-US" sz="1200" kern="1200" dirty="0" smtClean="0">
                <a:solidFill>
                  <a:schemeClr val="tx1"/>
                </a:solidFill>
                <a:effectLst/>
                <a:latin typeface="+mn-lt"/>
                <a:ea typeface="+mn-ea"/>
                <a:cs typeface="+mn-cs"/>
              </a:rPr>
              <a:t>-temporal information compared to the rigid counterpart. So</a:t>
            </a:r>
            <a:r>
              <a:rPr lang="en-US" sz="1200" kern="1200" baseline="0" dirty="0" smtClean="0">
                <a:solidFill>
                  <a:schemeClr val="tx1"/>
                </a:solidFill>
                <a:effectLst/>
                <a:latin typeface="+mn-lt"/>
                <a:ea typeface="+mn-ea"/>
                <a:cs typeface="+mn-cs"/>
              </a:rPr>
              <a:t> this paper argues that you can retain more information</a:t>
            </a:r>
            <a:endParaRPr lang="en-US"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7</a:t>
            </a:fld>
            <a:endParaRPr lang="en-US"/>
          </a:p>
        </p:txBody>
      </p:sp>
    </p:spTree>
    <p:extLst>
      <p:ext uri="{BB962C8B-B14F-4D97-AF65-F5344CB8AC3E}">
        <p14:creationId xmlns:p14="http://schemas.microsoft.com/office/powerpoint/2010/main" val="389440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t>
            </a:r>
            <a:r>
              <a:rPr lang="en-US" dirty="0" err="1" smtClean="0"/>
              <a:t>activitiy</a:t>
            </a:r>
            <a:r>
              <a:rPr lang="en-US" dirty="0" smtClean="0"/>
              <a:t> classification pipeline starts</a:t>
            </a:r>
            <a:r>
              <a:rPr lang="en-US" baseline="0" dirty="0" smtClean="0"/>
              <a:t> with VIDEO ACQUISITION</a:t>
            </a:r>
          </a:p>
        </p:txBody>
      </p:sp>
      <p:sp>
        <p:nvSpPr>
          <p:cNvPr id="4" name="Slide Number Placeholder 3"/>
          <p:cNvSpPr>
            <a:spLocks noGrp="1"/>
          </p:cNvSpPr>
          <p:nvPr>
            <p:ph type="sldNum" sz="quarter" idx="10"/>
          </p:nvPr>
        </p:nvSpPr>
        <p:spPr/>
        <p:txBody>
          <a:bodyPr/>
          <a:lstStyle/>
          <a:p>
            <a:fld id="{ABE5E5DC-7392-054D-8C26-F381B2DFA98F}" type="slidenum">
              <a:rPr lang="en-US" smtClean="0"/>
              <a:pPr/>
              <a:t>8</a:t>
            </a:fld>
            <a:endParaRPr lang="en-US"/>
          </a:p>
        </p:txBody>
      </p:sp>
    </p:spTree>
    <p:extLst>
      <p:ext uri="{BB962C8B-B14F-4D97-AF65-F5344CB8AC3E}">
        <p14:creationId xmlns:p14="http://schemas.microsoft.com/office/powerpoint/2010/main" val="107382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2 cameras mounted onto the ceiling of the operating room. One is covering the operating</a:t>
            </a:r>
            <a:r>
              <a:rPr lang="en-US" baseline="0" dirty="0" smtClean="0"/>
              <a:t> room bed area, on the other hand, other camera viewing the tool table area. Thanks to minimal overlap of the views, there is less IR pattern interference since depth cameras are using invisible structured lights to reconstruct the scene.</a:t>
            </a:r>
            <a:endParaRPr lang="en-US" dirty="0" smtClean="0"/>
          </a:p>
        </p:txBody>
      </p:sp>
      <p:sp>
        <p:nvSpPr>
          <p:cNvPr id="4" name="Slide Number Placeholder 3"/>
          <p:cNvSpPr>
            <a:spLocks noGrp="1"/>
          </p:cNvSpPr>
          <p:nvPr>
            <p:ph type="sldNum" sz="quarter" idx="10"/>
          </p:nvPr>
        </p:nvSpPr>
        <p:spPr/>
        <p:txBody>
          <a:bodyPr/>
          <a:lstStyle/>
          <a:p>
            <a:fld id="{ABE5E5DC-7392-054D-8C26-F381B2DFA98F}" type="slidenum">
              <a:rPr lang="en-US" smtClean="0"/>
              <a:pPr/>
              <a:t>9</a:t>
            </a:fld>
            <a:endParaRPr lang="en-US"/>
          </a:p>
        </p:txBody>
      </p:sp>
    </p:spTree>
    <p:extLst>
      <p:ext uri="{BB962C8B-B14F-4D97-AF65-F5344CB8AC3E}">
        <p14:creationId xmlns:p14="http://schemas.microsoft.com/office/powerpoint/2010/main" val="64529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E0F380-5F65-47B7-9A02-20203B73891B}" type="datetime1">
              <a:rPr lang="en-US" smtClean="0"/>
              <a:t>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CFB58-740C-5E4F-B776-01B6E81DE70D}"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userDrawn="1"/>
        </p:nvSpPr>
        <p:spPr>
          <a:xfrm>
            <a:off x="0" y="0"/>
            <a:ext cx="9144000" cy="113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50948"/>
            <a:ext cx="8229600" cy="4932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BAF3FE-3484-445E-BE36-4CBB6CBCA2C9}" type="datetime1">
              <a:rPr lang="en-US" smtClean="0"/>
              <a:t>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83839" y="68553"/>
            <a:ext cx="459921" cy="365125"/>
          </a:xfrm>
        </p:spPr>
        <p:txBody>
          <a:bodyPr/>
          <a:lstStyle>
            <a:lvl1pPr algn="r">
              <a:defRPr b="1">
                <a:solidFill>
                  <a:schemeClr val="tx1"/>
                </a:solidFill>
              </a:defRPr>
            </a:lvl1pPr>
          </a:lstStyle>
          <a:p>
            <a:fld id="{A65CFB58-740C-5E4F-B776-01B6E81DE70D}" type="slidenum">
              <a:rPr lang="en-US" smtClean="0"/>
              <a:pPr/>
              <a:t>‹#›</a:t>
            </a:fld>
            <a:endParaRPr lang="en-US" dirty="0"/>
          </a:p>
        </p:txBody>
      </p:sp>
      <p:pic>
        <p:nvPicPr>
          <p:cNvPr id="9" name="Image 6" descr="unistra.gif"/>
          <p:cNvPicPr>
            <a:picLocks noChangeAspect="1"/>
          </p:cNvPicPr>
          <p:nvPr userDrawn="1"/>
        </p:nvPicPr>
        <p:blipFill rotWithShape="1">
          <a:blip r:embed="rId2">
            <a:extLst>
              <a:ext uri="{28A0092B-C50C-407E-A947-70E740481C1C}">
                <a14:useLocalDpi xmlns:a14="http://schemas.microsoft.com/office/drawing/2010/main" val="0"/>
              </a:ext>
            </a:extLst>
          </a:blip>
          <a:srcRect b="3902"/>
          <a:stretch/>
        </p:blipFill>
        <p:spPr>
          <a:xfrm>
            <a:off x="7883027" y="6215157"/>
            <a:ext cx="1146673" cy="59641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9716" r="8567" b="14498"/>
          <a:stretch/>
        </p:blipFill>
        <p:spPr>
          <a:xfrm>
            <a:off x="91823" y="6299423"/>
            <a:ext cx="1175958" cy="441377"/>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4A428-6C55-45C8-A746-9601195CAD44}" type="datetime1">
              <a:rPr lang="en-US" smtClean="0"/>
              <a:t>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CFB58-740C-5E4F-B776-01B6E81DE70D}"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52CBE8-DF64-43E3-907D-A4FFC573BDCA}" type="datetime1">
              <a:rPr lang="en-US" smtClean="0"/>
              <a:t>6/12/15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CFB58-740C-5E4F-B776-01B6E81DE70D}" type="slidenum">
              <a:rPr lang="en-US" smtClean="0"/>
              <a:pPr/>
              <a:t>‹#›</a:t>
            </a:fld>
            <a:endParaRPr lang="en-US"/>
          </a:p>
        </p:txBody>
      </p:sp>
      <p:sp>
        <p:nvSpPr>
          <p:cNvPr id="7" name="Rectangle 6"/>
          <p:cNvSpPr/>
          <p:nvPr userDrawn="1"/>
        </p:nvSpPr>
        <p:spPr>
          <a:xfrm>
            <a:off x="0" y="4406899"/>
            <a:ext cx="9144000" cy="13620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 6" descr="unistra.gif"/>
          <p:cNvPicPr>
            <a:picLocks noChangeAspect="1"/>
          </p:cNvPicPr>
          <p:nvPr userDrawn="1"/>
        </p:nvPicPr>
        <p:blipFill rotWithShape="1">
          <a:blip r:embed="rId2">
            <a:extLst>
              <a:ext uri="{28A0092B-C50C-407E-A947-70E740481C1C}">
                <a14:useLocalDpi xmlns:a14="http://schemas.microsoft.com/office/drawing/2010/main" val="0"/>
              </a:ext>
            </a:extLst>
          </a:blip>
          <a:srcRect b="3902"/>
          <a:stretch/>
        </p:blipFill>
        <p:spPr>
          <a:xfrm>
            <a:off x="7883027" y="6215157"/>
            <a:ext cx="1146673" cy="596415"/>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716" r="8567" b="14498"/>
          <a:stretch/>
        </p:blipFill>
        <p:spPr>
          <a:xfrm>
            <a:off x="91823" y="6299423"/>
            <a:ext cx="1175958" cy="44137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9FE002-4995-46B4-9441-25C02CB2892A}" type="datetime1">
              <a:rPr lang="en-US" smtClean="0"/>
              <a:t>6/12/15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CFB58-740C-5E4F-B776-01B6E81DE70D}" type="slidenum">
              <a:rPr lang="en-US" smtClean="0"/>
              <a:pPr/>
              <a:t>‹#›</a:t>
            </a:fld>
            <a:endParaRPr lang="en-US"/>
          </a:p>
        </p:txBody>
      </p:sp>
      <p:cxnSp>
        <p:nvCxnSpPr>
          <p:cNvPr id="8" name="Straight Connector 7"/>
          <p:cNvCxnSpPr/>
          <p:nvPr userDrawn="1"/>
        </p:nvCxnSpPr>
        <p:spPr>
          <a:xfrm>
            <a:off x="647700" y="952500"/>
            <a:ext cx="7899400" cy="1588"/>
          </a:xfrm>
          <a:prstGeom prst="line">
            <a:avLst/>
          </a:prstGeom>
          <a:ln w="12700" cap="flat" cmpd="sng" algn="ctr">
            <a:solidFill>
              <a:schemeClr val="tx1">
                <a:lumMod val="50000"/>
                <a:lumOff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6A9F8B-7F08-46BB-B17B-123172A273DE}" type="datetime1">
              <a:rPr lang="en-US" smtClean="0"/>
              <a:t>6/12/15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5CFB58-740C-5E4F-B776-01B6E81DE70D}" type="slidenum">
              <a:rPr lang="en-US" smtClean="0"/>
              <a:pPr/>
              <a:t>‹#›</a:t>
            </a:fld>
            <a:endParaRPr lang="en-US"/>
          </a:p>
        </p:txBody>
      </p:sp>
      <p:cxnSp>
        <p:nvCxnSpPr>
          <p:cNvPr id="6" name="Straight Connector 5"/>
          <p:cNvCxnSpPr/>
          <p:nvPr userDrawn="1"/>
        </p:nvCxnSpPr>
        <p:spPr>
          <a:xfrm>
            <a:off x="647700" y="952500"/>
            <a:ext cx="7899400" cy="1588"/>
          </a:xfrm>
          <a:prstGeom prst="line">
            <a:avLst/>
          </a:prstGeom>
          <a:ln w="12700" cap="flat" cmpd="sng" algn="ctr">
            <a:solidFill>
              <a:schemeClr val="tx1">
                <a:lumMod val="50000"/>
                <a:lumOff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215900"/>
            <a:ext cx="8229600" cy="74453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93800"/>
            <a:ext cx="8229600" cy="4932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5A3A9-3D08-4E98-83D9-68C8BBA403E5}" type="datetime1">
              <a:rPr lang="en-US" smtClean="0"/>
              <a:t>6/12/15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CFB58-740C-5E4F-B776-01B6E81DE70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52" r:id="rId5"/>
    <p:sldLayoutId id="2147483654" r:id="rId6"/>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emf"/><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3.emf"/><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istra.gif"/>
          <p:cNvPicPr>
            <a:picLocks noChangeAspect="1"/>
          </p:cNvPicPr>
          <p:nvPr/>
        </p:nvPicPr>
        <p:blipFill rotWithShape="1">
          <a:blip r:embed="rId3">
            <a:extLst>
              <a:ext uri="{28A0092B-C50C-407E-A947-70E740481C1C}">
                <a14:useLocalDpi xmlns:a14="http://schemas.microsoft.com/office/drawing/2010/main" val="0"/>
              </a:ext>
            </a:extLst>
          </a:blip>
          <a:srcRect b="3902"/>
          <a:stretch/>
        </p:blipFill>
        <p:spPr>
          <a:xfrm>
            <a:off x="1208254" y="6372641"/>
            <a:ext cx="933158" cy="485360"/>
          </a:xfrm>
          <a:prstGeom prst="rect">
            <a:avLst/>
          </a:prstGeom>
        </p:spPr>
      </p:pic>
      <p:pic>
        <p:nvPicPr>
          <p:cNvPr id="12" name="Image 11" descr="Logo CAMI Principal.png"/>
          <p:cNvPicPr>
            <a:picLocks noChangeAspect="1"/>
          </p:cNvPicPr>
          <p:nvPr/>
        </p:nvPicPr>
        <p:blipFill rotWithShape="1">
          <a:blip r:embed="rId4">
            <a:extLst>
              <a:ext uri="{28A0092B-C50C-407E-A947-70E740481C1C}">
                <a14:useLocalDpi xmlns:a14="http://schemas.microsoft.com/office/drawing/2010/main" val="0"/>
              </a:ext>
            </a:extLst>
          </a:blip>
          <a:srcRect b="36531"/>
          <a:stretch/>
        </p:blipFill>
        <p:spPr>
          <a:xfrm>
            <a:off x="8093189" y="6459211"/>
            <a:ext cx="993787" cy="376181"/>
          </a:xfrm>
          <a:prstGeom prst="rect">
            <a:avLst/>
          </a:prstGeom>
        </p:spPr>
      </p:pic>
      <p:pic>
        <p:nvPicPr>
          <p:cNvPr id="13" name="Picture 3" descr="G:\ordi-siemens\ICube\docs\administratif\01_ICube_LOGO\01_ICube_LOGO\icube-pn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1391" y="6448061"/>
            <a:ext cx="932873" cy="34391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6"/>
          <a:stretch>
            <a:fillRect/>
          </a:stretch>
        </p:blipFill>
        <p:spPr>
          <a:xfrm>
            <a:off x="6473087" y="6247486"/>
            <a:ext cx="725552" cy="577949"/>
          </a:xfrm>
          <a:prstGeom prst="rect">
            <a:avLst/>
          </a:prstGeom>
        </p:spPr>
      </p:pic>
      <p:sp>
        <p:nvSpPr>
          <p:cNvPr id="22" name="ZoneTexte 21"/>
          <p:cNvSpPr txBox="1"/>
          <p:nvPr/>
        </p:nvSpPr>
        <p:spPr>
          <a:xfrm>
            <a:off x="71121" y="781106"/>
            <a:ext cx="9001760" cy="3970318"/>
          </a:xfrm>
          <a:prstGeom prst="rect">
            <a:avLst/>
          </a:prstGeom>
          <a:noFill/>
        </p:spPr>
        <p:txBody>
          <a:bodyPr wrap="square" rtlCol="0">
            <a:spAutoFit/>
          </a:bodyPr>
          <a:lstStyle/>
          <a:p>
            <a:pPr algn="ctr"/>
            <a:r>
              <a:rPr lang="fr-FR" sz="3200" b="1" dirty="0" err="1"/>
              <a:t>Surgical</a:t>
            </a:r>
            <a:r>
              <a:rPr lang="fr-FR" sz="3200" b="1" dirty="0"/>
              <a:t> </a:t>
            </a:r>
            <a:r>
              <a:rPr lang="fr-FR" sz="3200" b="1" dirty="0" err="1"/>
              <a:t>Activity</a:t>
            </a:r>
            <a:r>
              <a:rPr lang="fr-FR" sz="3200" b="1" dirty="0"/>
              <a:t> Recognition in the Operating Room </a:t>
            </a:r>
            <a:r>
              <a:rPr lang="fr-FR" sz="3200" b="1" dirty="0" err="1"/>
              <a:t>using</a:t>
            </a:r>
            <a:r>
              <a:rPr lang="fr-FR" sz="3200" b="1" dirty="0"/>
              <a:t> </a:t>
            </a:r>
            <a:r>
              <a:rPr lang="fr-FR" sz="3200" b="1" dirty="0" smtClean="0"/>
              <a:t>RGBD </a:t>
            </a:r>
            <a:r>
              <a:rPr lang="fr-FR" sz="3200" b="1" dirty="0"/>
              <a:t>Cameras</a:t>
            </a:r>
            <a:endParaRPr lang="fr-FR" sz="2400" b="1" dirty="0" smtClean="0"/>
          </a:p>
          <a:p>
            <a:pPr algn="ctr"/>
            <a:endParaRPr lang="fr-FR" sz="2400" dirty="0" smtClean="0"/>
          </a:p>
          <a:p>
            <a:pPr algn="ctr"/>
            <a:endParaRPr lang="fr-FR" sz="2400" dirty="0" smtClean="0"/>
          </a:p>
          <a:p>
            <a:pPr algn="ctr"/>
            <a:r>
              <a:rPr lang="fr-FR" sz="2000" dirty="0" smtClean="0"/>
              <a:t>Emre Ozan Alkan</a:t>
            </a:r>
          </a:p>
          <a:p>
            <a:pPr algn="ctr"/>
            <a:r>
              <a:rPr lang="fr-FR" sz="2000" dirty="0" err="1" smtClean="0"/>
              <a:t>University</a:t>
            </a:r>
            <a:r>
              <a:rPr lang="fr-FR" sz="2000" dirty="0" smtClean="0"/>
              <a:t> of </a:t>
            </a:r>
            <a:r>
              <a:rPr lang="fr-FR" sz="2000" dirty="0" err="1" smtClean="0"/>
              <a:t>Burgundy</a:t>
            </a:r>
            <a:endParaRPr lang="fr-FR" sz="2000" dirty="0" smtClean="0"/>
          </a:p>
          <a:p>
            <a:pPr algn="ctr"/>
            <a:endParaRPr lang="fr-FR" sz="2000" dirty="0" smtClean="0"/>
          </a:p>
          <a:p>
            <a:pPr algn="ctr"/>
            <a:endParaRPr lang="fr-FR" sz="2000" dirty="0"/>
          </a:p>
          <a:p>
            <a:pPr algn="ctr"/>
            <a:r>
              <a:rPr lang="fr-FR" sz="2000" dirty="0" err="1" smtClean="0"/>
              <a:t>Supervisors</a:t>
            </a:r>
            <a:r>
              <a:rPr lang="fr-FR" sz="2000" dirty="0" smtClean="0"/>
              <a:t>:</a:t>
            </a:r>
          </a:p>
          <a:p>
            <a:pPr algn="ctr"/>
            <a:r>
              <a:rPr lang="fr-FR" sz="2000" dirty="0" err="1" smtClean="0"/>
              <a:t>Andru</a:t>
            </a:r>
            <a:r>
              <a:rPr lang="fr-FR" sz="2000" dirty="0" smtClean="0"/>
              <a:t> </a:t>
            </a:r>
            <a:r>
              <a:rPr lang="fr-FR" sz="2000" dirty="0" err="1" smtClean="0"/>
              <a:t>Putra</a:t>
            </a:r>
            <a:r>
              <a:rPr lang="fr-FR" sz="2000" dirty="0" smtClean="0"/>
              <a:t> </a:t>
            </a:r>
            <a:r>
              <a:rPr lang="fr-FR" sz="2000" dirty="0" err="1" smtClean="0"/>
              <a:t>Twinanda</a:t>
            </a:r>
            <a:endParaRPr lang="fr-FR" sz="2000" dirty="0" smtClean="0"/>
          </a:p>
          <a:p>
            <a:pPr algn="ctr"/>
            <a:r>
              <a:rPr lang="fr-FR" sz="2000" dirty="0" smtClean="0"/>
              <a:t>Dr. Nicolas </a:t>
            </a:r>
            <a:r>
              <a:rPr lang="fr-FR" sz="2000" dirty="0" err="1" smtClean="0"/>
              <a:t>Padoy</a:t>
            </a:r>
            <a:endParaRPr lang="fr-FR" sz="2000" dirty="0" smtClean="0"/>
          </a:p>
        </p:txBody>
      </p:sp>
      <p:sp>
        <p:nvSpPr>
          <p:cNvPr id="23" name="Rectangle 22"/>
          <p:cNvSpPr/>
          <p:nvPr/>
        </p:nvSpPr>
        <p:spPr>
          <a:xfrm>
            <a:off x="-97447" y="5146643"/>
            <a:ext cx="9354604" cy="707886"/>
          </a:xfrm>
          <a:prstGeom prst="rect">
            <a:avLst/>
          </a:prstGeom>
        </p:spPr>
        <p:txBody>
          <a:bodyPr wrap="square">
            <a:spAutoFit/>
          </a:bodyPr>
          <a:lstStyle/>
          <a:p>
            <a:pPr algn="ctr"/>
            <a:r>
              <a:rPr lang="fr-FR" sz="2000" b="1" dirty="0" err="1"/>
              <a:t>Research</a:t>
            </a:r>
            <a:r>
              <a:rPr lang="fr-FR" sz="2000" b="1" dirty="0"/>
              <a:t> Group </a:t>
            </a:r>
            <a:r>
              <a:rPr lang="fr-FR" sz="2000" b="1" dirty="0" smtClean="0"/>
              <a:t>CAMMA</a:t>
            </a:r>
          </a:p>
          <a:p>
            <a:pPr algn="ctr"/>
            <a:r>
              <a:rPr lang="fr-FR" sz="2000" b="1" dirty="0" err="1" smtClean="0"/>
              <a:t>Computational</a:t>
            </a:r>
            <a:r>
              <a:rPr lang="fr-FR" sz="2000" b="1" dirty="0" smtClean="0"/>
              <a:t> </a:t>
            </a:r>
            <a:r>
              <a:rPr lang="fr-FR" sz="2000" b="1" dirty="0" err="1"/>
              <a:t>Analysis</a:t>
            </a:r>
            <a:r>
              <a:rPr lang="fr-FR" sz="2000" b="1" dirty="0"/>
              <a:t> and </a:t>
            </a:r>
            <a:r>
              <a:rPr lang="fr-FR" sz="2000" b="1" dirty="0" err="1"/>
              <a:t>Modeling</a:t>
            </a:r>
            <a:r>
              <a:rPr lang="fr-FR" sz="2000" b="1" dirty="0"/>
              <a:t> of </a:t>
            </a:r>
            <a:r>
              <a:rPr lang="fr-FR" sz="2000" b="1" dirty="0" err="1"/>
              <a:t>Medical</a:t>
            </a:r>
            <a:r>
              <a:rPr lang="fr-FR" sz="2000" b="1" dirty="0"/>
              <a:t> </a:t>
            </a:r>
            <a:r>
              <a:rPr lang="fr-FR" sz="2000" b="1" dirty="0" err="1" smtClean="0"/>
              <a:t>Activities</a:t>
            </a:r>
            <a:endParaRPr lang="fr-FR" sz="2000" b="1" dirty="0"/>
          </a:p>
        </p:txBody>
      </p:sp>
      <p:sp>
        <p:nvSpPr>
          <p:cNvPr id="16" name="TextBox 8"/>
          <p:cNvSpPr txBox="1"/>
          <p:nvPr/>
        </p:nvSpPr>
        <p:spPr>
          <a:xfrm>
            <a:off x="3943517" y="6402433"/>
            <a:ext cx="1256975" cy="307777"/>
          </a:xfrm>
          <a:prstGeom prst="rect">
            <a:avLst/>
          </a:prstGeom>
          <a:noFill/>
        </p:spPr>
        <p:txBody>
          <a:bodyPr wrap="none" rtlCol="0">
            <a:spAutoFit/>
          </a:bodyPr>
          <a:lstStyle/>
          <a:p>
            <a:pPr lvl="0" algn="ctr">
              <a:spcBef>
                <a:spcPct val="0"/>
              </a:spcBef>
              <a:defRPr/>
            </a:pPr>
            <a:r>
              <a:rPr lang="en-US" sz="1400" dirty="0" smtClean="0"/>
              <a:t>Jun 15th, 2015</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1019" y="6291108"/>
            <a:ext cx="530429" cy="530429"/>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t="9716" r="8567" b="14498"/>
          <a:stretch/>
        </p:blipFill>
        <p:spPr>
          <a:xfrm>
            <a:off x="4739" y="6402433"/>
            <a:ext cx="1133526" cy="425451"/>
          </a:xfrm>
          <a:prstGeom prst="rect">
            <a:avLst/>
          </a:prstGeom>
        </p:spPr>
      </p:pic>
    </p:spTree>
    <p:extLst>
      <p:ext uri="{BB962C8B-B14F-4D97-AF65-F5344CB8AC3E}">
        <p14:creationId xmlns:p14="http://schemas.microsoft.com/office/powerpoint/2010/main" val="29309087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677521" y="1949111"/>
            <a:ext cx="2106562" cy="2861579"/>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113590" y="3552494"/>
            <a:ext cx="2258240" cy="1234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3590" y="3587068"/>
            <a:ext cx="818301" cy="369332"/>
          </a:xfrm>
          <a:prstGeom prst="rect">
            <a:avLst/>
          </a:prstGeom>
          <a:noFill/>
        </p:spPr>
        <p:txBody>
          <a:bodyPr wrap="none" rtlCol="0">
            <a:spAutoFit/>
          </a:bodyPr>
          <a:lstStyle/>
          <a:p>
            <a:r>
              <a:rPr lang="en-US" dirty="0" smtClean="0">
                <a:solidFill>
                  <a:schemeClr val="bg1"/>
                </a:solidFill>
              </a:rPr>
              <a:t>View 2</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1" y="3952623"/>
            <a:ext cx="960000" cy="7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60" y="3952623"/>
            <a:ext cx="960000" cy="720000"/>
          </a:xfrm>
          <a:prstGeom prst="rect">
            <a:avLst/>
          </a:prstGeom>
        </p:spPr>
      </p:pic>
      <p:sp>
        <p:nvSpPr>
          <p:cNvPr id="9" name="Rectangle 8"/>
          <p:cNvSpPr/>
          <p:nvPr/>
        </p:nvSpPr>
        <p:spPr>
          <a:xfrm>
            <a:off x="118717" y="1956371"/>
            <a:ext cx="2258240" cy="1254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18717" y="1976622"/>
            <a:ext cx="818301" cy="369332"/>
          </a:xfrm>
          <a:prstGeom prst="rect">
            <a:avLst/>
          </a:prstGeom>
          <a:noFill/>
        </p:spPr>
        <p:txBody>
          <a:bodyPr wrap="none" rtlCol="0">
            <a:spAutoFit/>
          </a:bodyPr>
          <a:lstStyle/>
          <a:p>
            <a:r>
              <a:rPr lang="en-US" dirty="0" smtClean="0">
                <a:solidFill>
                  <a:schemeClr val="bg1"/>
                </a:solidFill>
              </a:rPr>
              <a:t>View 1</a:t>
            </a:r>
            <a:endParaRPr lang="en-US" dirty="0">
              <a:solidFill>
                <a:schemeClr val="bg1"/>
              </a:solidFill>
            </a:endParaRPr>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99587" y="2366206"/>
            <a:ext cx="960000" cy="720000"/>
          </a:xfr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18" y="2366206"/>
            <a:ext cx="960000" cy="720000"/>
          </a:xfrm>
          <a:prstGeom prst="rect">
            <a:avLst/>
          </a:prstGeom>
        </p:spPr>
      </p:pic>
      <p:sp>
        <p:nvSpPr>
          <p:cNvPr id="14" name="Rectangle 13"/>
          <p:cNvSpPr/>
          <p:nvPr/>
        </p:nvSpPr>
        <p:spPr>
          <a:xfrm>
            <a:off x="2650966" y="1949110"/>
            <a:ext cx="1824515"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325" y="3542616"/>
            <a:ext cx="1440000" cy="109220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325" y="2338693"/>
            <a:ext cx="1440000" cy="1092209"/>
          </a:xfrm>
          <a:prstGeom prst="rect">
            <a:avLst/>
          </a:prstGeom>
        </p:spPr>
      </p:pic>
      <p:sp>
        <p:nvSpPr>
          <p:cNvPr id="17" name="TextBox 16"/>
          <p:cNvSpPr txBox="1"/>
          <p:nvPr/>
        </p:nvSpPr>
        <p:spPr>
          <a:xfrm>
            <a:off x="2625565" y="1959236"/>
            <a:ext cx="1901739" cy="369332"/>
          </a:xfrm>
          <a:prstGeom prst="rect">
            <a:avLst/>
          </a:prstGeom>
          <a:noFill/>
        </p:spPr>
        <p:txBody>
          <a:bodyPr wrap="none" rtlCol="0">
            <a:spAutoFit/>
          </a:bodyPr>
          <a:lstStyle/>
          <a:p>
            <a:pPr algn="ctr"/>
            <a:r>
              <a:rPr lang="en-US" dirty="0" smtClean="0">
                <a:solidFill>
                  <a:schemeClr val="bg1"/>
                </a:solidFill>
              </a:rPr>
              <a:t>Feature Extraction</a:t>
            </a:r>
            <a:endParaRPr lang="en-US" dirty="0">
              <a:solidFill>
                <a:schemeClr val="bg1"/>
              </a:solidFill>
            </a:endParaRPr>
          </a:p>
        </p:txBody>
      </p:sp>
      <p:sp>
        <p:nvSpPr>
          <p:cNvPr id="20" name="TextBox 19"/>
          <p:cNvSpPr txBox="1"/>
          <p:nvPr/>
        </p:nvSpPr>
        <p:spPr>
          <a:xfrm>
            <a:off x="4648200" y="1956371"/>
            <a:ext cx="2162195" cy="369332"/>
          </a:xfrm>
          <a:prstGeom prst="rect">
            <a:avLst/>
          </a:prstGeom>
          <a:noFill/>
        </p:spPr>
        <p:txBody>
          <a:bodyPr wrap="none" rtlCol="0">
            <a:spAutoFit/>
          </a:bodyPr>
          <a:lstStyle/>
          <a:p>
            <a:r>
              <a:rPr lang="en-US" dirty="0" smtClean="0">
                <a:solidFill>
                  <a:schemeClr val="bg1"/>
                </a:solidFill>
              </a:rPr>
              <a:t>Feature Quantization</a:t>
            </a:r>
            <a:endParaRPr lang="en-US" dirty="0">
              <a:solidFill>
                <a:schemeClr val="bg1"/>
              </a:solidFill>
            </a:endParaRPr>
          </a:p>
        </p:txBody>
      </p:sp>
      <p:sp>
        <p:nvSpPr>
          <p:cNvPr id="21" name="Rectangle 20"/>
          <p:cNvSpPr/>
          <p:nvPr/>
        </p:nvSpPr>
        <p:spPr>
          <a:xfrm>
            <a:off x="6948280" y="1949110"/>
            <a:ext cx="1967119" cy="2861579"/>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TextBox 21"/>
          <p:cNvSpPr txBox="1"/>
          <p:nvPr/>
        </p:nvSpPr>
        <p:spPr>
          <a:xfrm>
            <a:off x="6957712" y="1949110"/>
            <a:ext cx="1957688" cy="369332"/>
          </a:xfrm>
          <a:prstGeom prst="rect">
            <a:avLst/>
          </a:prstGeom>
          <a:noFill/>
        </p:spPr>
        <p:txBody>
          <a:bodyPr wrap="square" rtlCol="0">
            <a:spAutoFit/>
          </a:bodyPr>
          <a:lstStyle/>
          <a:p>
            <a:pPr algn="ctr"/>
            <a:r>
              <a:rPr lang="en-US" dirty="0" smtClean="0">
                <a:solidFill>
                  <a:schemeClr val="bg1"/>
                </a:solidFill>
              </a:rPr>
              <a:t>Classification</a:t>
            </a:r>
            <a:endParaRPr lang="en-US" dirty="0">
              <a:solidFill>
                <a:schemeClr val="bg1"/>
              </a:solidFill>
            </a:endParaRPr>
          </a:p>
        </p:txBody>
      </p:sp>
      <p:sp>
        <p:nvSpPr>
          <p:cNvPr id="29" name="TextBox 28"/>
          <p:cNvSpPr txBox="1"/>
          <p:nvPr/>
        </p:nvSpPr>
        <p:spPr>
          <a:xfrm>
            <a:off x="6955632" y="4502912"/>
            <a:ext cx="1988620" cy="307777"/>
          </a:xfrm>
          <a:prstGeom prst="rect">
            <a:avLst/>
          </a:prstGeom>
          <a:noFill/>
        </p:spPr>
        <p:txBody>
          <a:bodyPr wrap="none" rtlCol="0">
            <a:spAutoFit/>
          </a:bodyPr>
          <a:lstStyle/>
          <a:p>
            <a:r>
              <a:rPr lang="en-US" sz="1400" dirty="0" smtClean="0">
                <a:solidFill>
                  <a:schemeClr val="tx1">
                    <a:alpha val="20000"/>
                  </a:schemeClr>
                </a:solidFill>
              </a:rPr>
              <a:t>SVM and Random Forest</a:t>
            </a:r>
            <a:endParaRPr lang="en-US" sz="1400" dirty="0">
              <a:solidFill>
                <a:schemeClr val="tx1">
                  <a:alpha val="20000"/>
                </a:schemeClr>
              </a:solidFill>
            </a:endParaRPr>
          </a:p>
        </p:txBody>
      </p:sp>
      <p:sp>
        <p:nvSpPr>
          <p:cNvPr id="30" name="Right Arrow 29"/>
          <p:cNvSpPr/>
          <p:nvPr/>
        </p:nvSpPr>
        <p:spPr>
          <a:xfrm>
            <a:off x="110067" y="5118949"/>
            <a:ext cx="8830733" cy="833120"/>
          </a:xfrm>
          <a:prstGeom prst="rightArrow">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Activity Classification Pipeline</a:t>
            </a:r>
            <a:endParaRPr lang="en-US" dirty="0"/>
          </a:p>
        </p:txBody>
      </p:sp>
      <p:sp>
        <p:nvSpPr>
          <p:cNvPr id="3" name="TextBox 2"/>
          <p:cNvSpPr txBox="1"/>
          <p:nvPr/>
        </p:nvSpPr>
        <p:spPr>
          <a:xfrm>
            <a:off x="325888" y="3207317"/>
            <a:ext cx="1833643" cy="369332"/>
          </a:xfrm>
          <a:prstGeom prst="rect">
            <a:avLst/>
          </a:prstGeom>
          <a:noFill/>
        </p:spPr>
        <p:txBody>
          <a:bodyPr wrap="none" rtlCol="0">
            <a:spAutoFit/>
          </a:bodyPr>
          <a:lstStyle/>
          <a:p>
            <a:r>
              <a:rPr lang="en-US" dirty="0" smtClean="0"/>
              <a:t>RGB-D sequences</a:t>
            </a:r>
            <a:endParaRPr lang="en-US" dirty="0"/>
          </a:p>
        </p:txBody>
      </p:sp>
      <p:pic>
        <p:nvPicPr>
          <p:cNvPr id="25" name="Picture 24"/>
          <p:cNvPicPr>
            <a:picLocks noChangeAspect="1"/>
          </p:cNvPicPr>
          <p:nvPr/>
        </p:nvPicPr>
        <p:blipFill>
          <a:blip r:embed="rId9">
            <a:alphaModFix amt="22000"/>
            <a:extLst>
              <a:ext uri="{28A0092B-C50C-407E-A947-70E740481C1C}">
                <a14:useLocalDpi xmlns:a14="http://schemas.microsoft.com/office/drawing/2010/main" val="0"/>
              </a:ext>
            </a:extLst>
          </a:blip>
          <a:stretch>
            <a:fillRect/>
          </a:stretch>
        </p:blipFill>
        <p:spPr>
          <a:xfrm>
            <a:off x="7340916" y="2425966"/>
            <a:ext cx="1040886" cy="1121555"/>
          </a:xfrm>
          <a:prstGeom prst="rect">
            <a:avLst/>
          </a:prstGeom>
          <a:effectLst>
            <a:glow rad="63500">
              <a:schemeClr val="accent3">
                <a:satMod val="175000"/>
                <a:alpha val="40000"/>
              </a:schemeClr>
            </a:glow>
          </a:effectLst>
        </p:spPr>
      </p:pic>
      <p:pic>
        <p:nvPicPr>
          <p:cNvPr id="26" name="Picture 25" descr="randomForest.png"/>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7183970" y="3699168"/>
            <a:ext cx="1468964" cy="776305"/>
          </a:xfrm>
          <a:prstGeom prst="rect">
            <a:avLst/>
          </a:prstGeom>
        </p:spPr>
      </p:pic>
      <p:pic>
        <p:nvPicPr>
          <p:cNvPr id="13" name="Picture 12" descr="asd.png"/>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4918456" y="2347975"/>
            <a:ext cx="1694688" cy="2365248"/>
          </a:xfrm>
          <a:prstGeom prst="rect">
            <a:avLst/>
          </a:prstGeom>
        </p:spPr>
      </p:pic>
    </p:spTree>
    <p:extLst>
      <p:ext uri="{BB962C8B-B14F-4D97-AF65-F5344CB8AC3E}">
        <p14:creationId xmlns:p14="http://schemas.microsoft.com/office/powerpoint/2010/main" val="105494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Extraction</a:t>
            </a:r>
            <a:endParaRPr lang="en-US" dirty="0"/>
          </a:p>
        </p:txBody>
      </p:sp>
      <p:sp>
        <p:nvSpPr>
          <p:cNvPr id="3" name="Content Placeholder 2"/>
          <p:cNvSpPr>
            <a:spLocks noGrp="1"/>
          </p:cNvSpPr>
          <p:nvPr>
            <p:ph idx="1"/>
          </p:nvPr>
        </p:nvSpPr>
        <p:spPr/>
        <p:txBody>
          <a:bodyPr/>
          <a:lstStyle/>
          <a:p>
            <a:r>
              <a:rPr lang="en-US" dirty="0" smtClean="0"/>
              <a:t>Intensity</a:t>
            </a:r>
          </a:p>
          <a:p>
            <a:pPr lvl="1"/>
            <a:r>
              <a:rPr lang="en-US" dirty="0" err="1" smtClean="0"/>
              <a:t>Spatio</a:t>
            </a:r>
            <a:r>
              <a:rPr lang="en-US" dirty="0"/>
              <a:t>-Temporal Interest Point (STIP) </a:t>
            </a:r>
            <a:r>
              <a:rPr lang="en-US" dirty="0" smtClean="0"/>
              <a:t>[4]</a:t>
            </a:r>
          </a:p>
          <a:p>
            <a:pPr lvl="2"/>
            <a:r>
              <a:rPr lang="en-US" dirty="0" smtClean="0"/>
              <a:t>Extension of </a:t>
            </a:r>
            <a:r>
              <a:rPr lang="en-US" dirty="0" err="1" smtClean="0"/>
              <a:t>harris</a:t>
            </a:r>
            <a:r>
              <a:rPr lang="en-US" dirty="0" smtClean="0"/>
              <a:t> corner detection to </a:t>
            </a:r>
            <a:r>
              <a:rPr lang="en-US" dirty="0" err="1" smtClean="0"/>
              <a:t>spatio</a:t>
            </a:r>
            <a:r>
              <a:rPr lang="en-US" dirty="0" smtClean="0"/>
              <a:t>-temporal domain</a:t>
            </a:r>
          </a:p>
          <a:p>
            <a:pPr lvl="2"/>
            <a:r>
              <a:rPr lang="en-US" dirty="0" smtClean="0"/>
              <a:t>Peaks and large variations in intensity in spatial and temporal domain</a:t>
            </a:r>
          </a:p>
          <a:p>
            <a:pPr lvl="1"/>
            <a:r>
              <a:rPr lang="en-US" dirty="0"/>
              <a:t>Histogram of optical flow (</a:t>
            </a:r>
            <a:r>
              <a:rPr lang="en-US" dirty="0" smtClean="0"/>
              <a:t>HOF</a:t>
            </a:r>
            <a:r>
              <a:rPr lang="en-US" dirty="0"/>
              <a:t>)</a:t>
            </a:r>
            <a:endParaRPr lang="en-US" dirty="0" smtClean="0"/>
          </a:p>
          <a:p>
            <a:r>
              <a:rPr lang="en-US" dirty="0" smtClean="0"/>
              <a:t>Depth</a:t>
            </a:r>
            <a:endParaRPr lang="en-US" dirty="0"/>
          </a:p>
          <a:p>
            <a:pPr lvl="1"/>
            <a:r>
              <a:rPr lang="en-US" dirty="0"/>
              <a:t>Depth </a:t>
            </a:r>
            <a:r>
              <a:rPr lang="en-US" dirty="0" err="1"/>
              <a:t>Spatio</a:t>
            </a:r>
            <a:r>
              <a:rPr lang="en-US" dirty="0"/>
              <a:t>-Temporal Interest Point (D-STIP) </a:t>
            </a:r>
            <a:r>
              <a:rPr lang="en-US" dirty="0" smtClean="0"/>
              <a:t>[5]</a:t>
            </a:r>
          </a:p>
          <a:p>
            <a:pPr lvl="2"/>
            <a:r>
              <a:rPr lang="en-US" dirty="0" smtClean="0"/>
              <a:t>Similar with STIP, noise suppression introduced for noisy depth images</a:t>
            </a:r>
          </a:p>
          <a:p>
            <a:pPr lvl="1"/>
            <a:r>
              <a:rPr lang="en-US" dirty="0"/>
              <a:t>Depth Cuboid Similarity Feature (DCSF): self similarity </a:t>
            </a:r>
            <a:r>
              <a:rPr lang="en-US" dirty="0" smtClean="0"/>
              <a:t>descriptor</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11</a:t>
            </a:fld>
            <a:endParaRPr lang="en-US" dirty="0"/>
          </a:p>
        </p:txBody>
      </p:sp>
      <p:pic>
        <p:nvPicPr>
          <p:cNvPr id="5" name="Picture 4"/>
          <p:cNvPicPr>
            <a:picLocks noChangeAspect="1"/>
          </p:cNvPicPr>
          <p:nvPr/>
        </p:nvPicPr>
        <p:blipFill rotWithShape="1">
          <a:blip r:embed="rId3"/>
          <a:srcRect b="14122"/>
          <a:stretch/>
        </p:blipFill>
        <p:spPr>
          <a:xfrm>
            <a:off x="2587476" y="4622067"/>
            <a:ext cx="3550857" cy="1233163"/>
          </a:xfrm>
          <a:prstGeom prst="rect">
            <a:avLst/>
          </a:prstGeom>
          <a:ln>
            <a:noFill/>
          </a:ln>
          <a:effectLst>
            <a:outerShdw blurRad="190500" algn="tl" rotWithShape="0">
              <a:srgbClr val="000000">
                <a:alpha val="70000"/>
              </a:srgbClr>
            </a:outerShdw>
          </a:effectLst>
        </p:spPr>
      </p:pic>
      <p:sp>
        <p:nvSpPr>
          <p:cNvPr id="6" name="TextBox 5"/>
          <p:cNvSpPr txBox="1"/>
          <p:nvPr/>
        </p:nvSpPr>
        <p:spPr>
          <a:xfrm>
            <a:off x="1353106" y="6082560"/>
            <a:ext cx="6561534" cy="830997"/>
          </a:xfrm>
          <a:prstGeom prst="rect">
            <a:avLst/>
          </a:prstGeom>
          <a:noFill/>
        </p:spPr>
        <p:txBody>
          <a:bodyPr wrap="square" rtlCol="0">
            <a:spAutoFit/>
          </a:bodyPr>
          <a:lstStyle/>
          <a:p>
            <a:pPr algn="just"/>
            <a:r>
              <a:rPr lang="en-US" sz="1200" dirty="0" smtClean="0"/>
              <a:t>[4] </a:t>
            </a:r>
            <a:r>
              <a:rPr lang="en-US" sz="1200" dirty="0"/>
              <a:t>Piotr Dollar, Vincent </a:t>
            </a:r>
            <a:r>
              <a:rPr lang="en-US" sz="1200" dirty="0" err="1"/>
              <a:t>Rabaud</a:t>
            </a:r>
            <a:r>
              <a:rPr lang="en-US" sz="1200" dirty="0"/>
              <a:t>, Garrison Cottrell, and Serge </a:t>
            </a:r>
            <a:r>
              <a:rPr lang="en-US" sz="1200" dirty="0" err="1"/>
              <a:t>Belongie</a:t>
            </a:r>
            <a:r>
              <a:rPr lang="en-US" sz="1200" dirty="0"/>
              <a:t>. Behavior </a:t>
            </a:r>
            <a:r>
              <a:rPr lang="en-US" sz="1200" dirty="0" smtClean="0"/>
              <a:t>recognition via </a:t>
            </a:r>
            <a:r>
              <a:rPr lang="en-US" sz="1200" dirty="0"/>
              <a:t>sparse </a:t>
            </a:r>
            <a:r>
              <a:rPr lang="en-US" sz="1200" dirty="0" err="1"/>
              <a:t>spatio</a:t>
            </a:r>
            <a:r>
              <a:rPr lang="en-US" sz="1200" dirty="0"/>
              <a:t>-temporal features. In VS-PETS, October 2005</a:t>
            </a:r>
            <a:r>
              <a:rPr lang="en-US" sz="1200" dirty="0" smtClean="0"/>
              <a:t>.</a:t>
            </a:r>
          </a:p>
          <a:p>
            <a:pPr algn="just"/>
            <a:r>
              <a:rPr lang="en-US" sz="1200" dirty="0" smtClean="0"/>
              <a:t>[5] </a:t>
            </a:r>
            <a:r>
              <a:rPr lang="en-US" sz="1200" dirty="0"/>
              <a:t>Lu Xia and J.K. Aggarwal. </a:t>
            </a:r>
            <a:r>
              <a:rPr lang="en-US" sz="1200" dirty="0" err="1"/>
              <a:t>Spatio</a:t>
            </a:r>
            <a:r>
              <a:rPr lang="en-US" sz="1200" dirty="0"/>
              <a:t>-temporal depth cuboid similarity feature for </a:t>
            </a:r>
            <a:r>
              <a:rPr lang="en-US" sz="1200" dirty="0" smtClean="0"/>
              <a:t>activity recognition </a:t>
            </a:r>
            <a:r>
              <a:rPr lang="en-US" sz="1200" dirty="0"/>
              <a:t>using depth camera. In CVPR, 2013.</a:t>
            </a:r>
          </a:p>
        </p:txBody>
      </p:sp>
    </p:spTree>
    <p:extLst>
      <p:ext uri="{BB962C8B-B14F-4D97-AF65-F5344CB8AC3E}">
        <p14:creationId xmlns:p14="http://schemas.microsoft.com/office/powerpoint/2010/main" val="4191857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677521" y="1949111"/>
            <a:ext cx="2106562"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113590" y="3552494"/>
            <a:ext cx="2258240" cy="1234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3590" y="3587068"/>
            <a:ext cx="818301" cy="369332"/>
          </a:xfrm>
          <a:prstGeom prst="rect">
            <a:avLst/>
          </a:prstGeom>
          <a:noFill/>
        </p:spPr>
        <p:txBody>
          <a:bodyPr wrap="none" rtlCol="0">
            <a:spAutoFit/>
          </a:bodyPr>
          <a:lstStyle/>
          <a:p>
            <a:r>
              <a:rPr lang="en-US" dirty="0" smtClean="0">
                <a:solidFill>
                  <a:schemeClr val="bg1"/>
                </a:solidFill>
              </a:rPr>
              <a:t>View 2</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1" y="3952623"/>
            <a:ext cx="960000" cy="7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60" y="3952623"/>
            <a:ext cx="960000" cy="720000"/>
          </a:xfrm>
          <a:prstGeom prst="rect">
            <a:avLst/>
          </a:prstGeom>
        </p:spPr>
      </p:pic>
      <p:sp>
        <p:nvSpPr>
          <p:cNvPr id="9" name="Rectangle 8"/>
          <p:cNvSpPr/>
          <p:nvPr/>
        </p:nvSpPr>
        <p:spPr>
          <a:xfrm>
            <a:off x="118717" y="1956371"/>
            <a:ext cx="2258240" cy="1254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18717" y="1976622"/>
            <a:ext cx="818301" cy="369332"/>
          </a:xfrm>
          <a:prstGeom prst="rect">
            <a:avLst/>
          </a:prstGeom>
          <a:noFill/>
        </p:spPr>
        <p:txBody>
          <a:bodyPr wrap="none" rtlCol="0">
            <a:spAutoFit/>
          </a:bodyPr>
          <a:lstStyle/>
          <a:p>
            <a:r>
              <a:rPr lang="en-US" dirty="0" smtClean="0">
                <a:solidFill>
                  <a:schemeClr val="bg1"/>
                </a:solidFill>
              </a:rPr>
              <a:t>View 1</a:t>
            </a:r>
            <a:endParaRPr lang="en-US" dirty="0">
              <a:solidFill>
                <a:schemeClr val="bg1"/>
              </a:solidFill>
            </a:endParaRPr>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99587" y="2366206"/>
            <a:ext cx="960000" cy="720000"/>
          </a:xfr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18" y="2366206"/>
            <a:ext cx="960000" cy="720000"/>
          </a:xfrm>
          <a:prstGeom prst="rect">
            <a:avLst/>
          </a:prstGeom>
        </p:spPr>
      </p:pic>
      <p:sp>
        <p:nvSpPr>
          <p:cNvPr id="14" name="Rectangle 13"/>
          <p:cNvSpPr/>
          <p:nvPr/>
        </p:nvSpPr>
        <p:spPr>
          <a:xfrm>
            <a:off x="2650966" y="1949110"/>
            <a:ext cx="1824515"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325" y="3542616"/>
            <a:ext cx="1440000" cy="109220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325" y="2338693"/>
            <a:ext cx="1440000" cy="1092209"/>
          </a:xfrm>
          <a:prstGeom prst="rect">
            <a:avLst/>
          </a:prstGeom>
        </p:spPr>
      </p:pic>
      <p:sp>
        <p:nvSpPr>
          <p:cNvPr id="17" name="TextBox 16"/>
          <p:cNvSpPr txBox="1"/>
          <p:nvPr/>
        </p:nvSpPr>
        <p:spPr>
          <a:xfrm>
            <a:off x="2625565" y="1959236"/>
            <a:ext cx="1901739" cy="369332"/>
          </a:xfrm>
          <a:prstGeom prst="rect">
            <a:avLst/>
          </a:prstGeom>
          <a:noFill/>
        </p:spPr>
        <p:txBody>
          <a:bodyPr wrap="none" rtlCol="0">
            <a:spAutoFit/>
          </a:bodyPr>
          <a:lstStyle/>
          <a:p>
            <a:r>
              <a:rPr lang="en-US" dirty="0" smtClean="0">
                <a:solidFill>
                  <a:schemeClr val="bg1"/>
                </a:solidFill>
              </a:rPr>
              <a:t>Feature Extraction</a:t>
            </a:r>
            <a:endParaRPr lang="en-US" dirty="0">
              <a:solidFill>
                <a:schemeClr val="bg1"/>
              </a:solidFill>
            </a:endParaRPr>
          </a:p>
        </p:txBody>
      </p:sp>
      <p:sp>
        <p:nvSpPr>
          <p:cNvPr id="20" name="TextBox 19"/>
          <p:cNvSpPr txBox="1"/>
          <p:nvPr/>
        </p:nvSpPr>
        <p:spPr>
          <a:xfrm>
            <a:off x="4648200" y="1956371"/>
            <a:ext cx="2162195" cy="369332"/>
          </a:xfrm>
          <a:prstGeom prst="rect">
            <a:avLst/>
          </a:prstGeom>
          <a:noFill/>
        </p:spPr>
        <p:txBody>
          <a:bodyPr wrap="none" rtlCol="0">
            <a:spAutoFit/>
          </a:bodyPr>
          <a:lstStyle/>
          <a:p>
            <a:r>
              <a:rPr lang="en-US" dirty="0" smtClean="0">
                <a:solidFill>
                  <a:schemeClr val="bg1"/>
                </a:solidFill>
              </a:rPr>
              <a:t>Feature Quantization</a:t>
            </a:r>
            <a:endParaRPr lang="en-US" dirty="0">
              <a:solidFill>
                <a:schemeClr val="bg1"/>
              </a:solidFill>
            </a:endParaRPr>
          </a:p>
        </p:txBody>
      </p:sp>
      <p:sp>
        <p:nvSpPr>
          <p:cNvPr id="21" name="Rectangle 20"/>
          <p:cNvSpPr/>
          <p:nvPr/>
        </p:nvSpPr>
        <p:spPr>
          <a:xfrm>
            <a:off x="6948280" y="1949110"/>
            <a:ext cx="1967119" cy="2861579"/>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TextBox 21"/>
          <p:cNvSpPr txBox="1"/>
          <p:nvPr/>
        </p:nvSpPr>
        <p:spPr>
          <a:xfrm>
            <a:off x="6957712" y="1949110"/>
            <a:ext cx="1957688" cy="369332"/>
          </a:xfrm>
          <a:prstGeom prst="rect">
            <a:avLst/>
          </a:prstGeom>
          <a:noFill/>
        </p:spPr>
        <p:txBody>
          <a:bodyPr wrap="square" rtlCol="0">
            <a:spAutoFit/>
          </a:bodyPr>
          <a:lstStyle/>
          <a:p>
            <a:pPr algn="ctr"/>
            <a:r>
              <a:rPr lang="en-US" dirty="0" smtClean="0">
                <a:solidFill>
                  <a:schemeClr val="bg1"/>
                </a:solidFill>
              </a:rPr>
              <a:t>Classification</a:t>
            </a:r>
            <a:endParaRPr lang="en-US" dirty="0">
              <a:solidFill>
                <a:schemeClr val="bg1"/>
              </a:solidFill>
            </a:endParaRPr>
          </a:p>
        </p:txBody>
      </p:sp>
      <p:sp>
        <p:nvSpPr>
          <p:cNvPr id="29" name="TextBox 28"/>
          <p:cNvSpPr txBox="1"/>
          <p:nvPr/>
        </p:nvSpPr>
        <p:spPr>
          <a:xfrm>
            <a:off x="6955632" y="4502912"/>
            <a:ext cx="1988620" cy="307777"/>
          </a:xfrm>
          <a:prstGeom prst="rect">
            <a:avLst/>
          </a:prstGeom>
          <a:noFill/>
        </p:spPr>
        <p:txBody>
          <a:bodyPr wrap="none" rtlCol="0">
            <a:spAutoFit/>
          </a:bodyPr>
          <a:lstStyle/>
          <a:p>
            <a:r>
              <a:rPr lang="en-US" sz="1400" dirty="0" smtClean="0">
                <a:solidFill>
                  <a:schemeClr val="tx1">
                    <a:alpha val="20000"/>
                  </a:schemeClr>
                </a:solidFill>
              </a:rPr>
              <a:t>SVM and Random Forest</a:t>
            </a:r>
            <a:endParaRPr lang="en-US" sz="1400" dirty="0">
              <a:solidFill>
                <a:schemeClr val="tx1">
                  <a:alpha val="20000"/>
                </a:schemeClr>
              </a:solidFill>
            </a:endParaRPr>
          </a:p>
        </p:txBody>
      </p:sp>
      <p:sp>
        <p:nvSpPr>
          <p:cNvPr id="30" name="Right Arrow 29"/>
          <p:cNvSpPr/>
          <p:nvPr/>
        </p:nvSpPr>
        <p:spPr>
          <a:xfrm>
            <a:off x="110067" y="5118949"/>
            <a:ext cx="8830733" cy="833120"/>
          </a:xfrm>
          <a:prstGeom prst="rightArrow">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Activity Classification Pipeline</a:t>
            </a:r>
            <a:endParaRPr lang="en-US" dirty="0"/>
          </a:p>
        </p:txBody>
      </p:sp>
      <p:sp>
        <p:nvSpPr>
          <p:cNvPr id="3" name="TextBox 2"/>
          <p:cNvSpPr txBox="1"/>
          <p:nvPr/>
        </p:nvSpPr>
        <p:spPr>
          <a:xfrm>
            <a:off x="325888" y="3207317"/>
            <a:ext cx="1833643" cy="369332"/>
          </a:xfrm>
          <a:prstGeom prst="rect">
            <a:avLst/>
          </a:prstGeom>
          <a:noFill/>
        </p:spPr>
        <p:txBody>
          <a:bodyPr wrap="none" rtlCol="0">
            <a:spAutoFit/>
          </a:bodyPr>
          <a:lstStyle/>
          <a:p>
            <a:r>
              <a:rPr lang="en-US" dirty="0" smtClean="0"/>
              <a:t>RGB-D sequences</a:t>
            </a:r>
            <a:endParaRPr lang="en-US" dirty="0"/>
          </a:p>
        </p:txBody>
      </p:sp>
      <p:pic>
        <p:nvPicPr>
          <p:cNvPr id="18" name="Picture 17"/>
          <p:cNvPicPr>
            <a:picLocks noChangeAspect="1"/>
          </p:cNvPicPr>
          <p:nvPr/>
        </p:nvPicPr>
        <p:blipFill rotWithShape="1">
          <a:blip r:embed="rId9"/>
          <a:srcRect l="67042"/>
          <a:stretch/>
        </p:blipFill>
        <p:spPr>
          <a:xfrm>
            <a:off x="4880259" y="2346023"/>
            <a:ext cx="1689778" cy="2358645"/>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916" y="2425966"/>
            <a:ext cx="1040886" cy="1121555"/>
          </a:xfrm>
          <a:prstGeom prst="rect">
            <a:avLst/>
          </a:prstGeom>
          <a:effectLst>
            <a:glow rad="63500">
              <a:schemeClr val="accent3">
                <a:satMod val="175000"/>
                <a:alpha val="40000"/>
              </a:schemeClr>
            </a:glow>
          </a:effectLst>
        </p:spPr>
      </p:pic>
      <p:pic>
        <p:nvPicPr>
          <p:cNvPr id="26" name="Picture 25" descr="randomFores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3970" y="3699168"/>
            <a:ext cx="1468964" cy="776305"/>
          </a:xfrm>
          <a:prstGeom prst="rect">
            <a:avLst/>
          </a:prstGeom>
        </p:spPr>
      </p:pic>
    </p:spTree>
    <p:extLst>
      <p:ext uri="{BB962C8B-B14F-4D97-AF65-F5344CB8AC3E}">
        <p14:creationId xmlns:p14="http://schemas.microsoft.com/office/powerpoint/2010/main" val="32690940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Voting Scheme &amp; Feature Quantization</a:t>
            </a:r>
            <a:endParaRPr lang="en-US" dirty="0"/>
          </a:p>
        </p:txBody>
      </p:sp>
      <p:pic>
        <p:nvPicPr>
          <p:cNvPr id="5" name="Content Placeholder 4" descr="actrecog2.png"/>
          <p:cNvPicPr>
            <a:picLocks noGrp="1" noChangeAspect="1"/>
          </p:cNvPicPr>
          <p:nvPr>
            <p:ph idx="1"/>
          </p:nvPr>
        </p:nvPicPr>
        <p:blipFill>
          <a:blip r:embed="rId3">
            <a:extLst>
              <a:ext uri="{28A0092B-C50C-407E-A947-70E740481C1C}">
                <a14:useLocalDpi xmlns:a14="http://schemas.microsoft.com/office/drawing/2010/main" val="0"/>
              </a:ext>
            </a:extLst>
          </a:blip>
          <a:srcRect l="-36727" r="-36727"/>
          <a:stretch>
            <a:fillRect/>
          </a:stretch>
        </p:blipFill>
        <p:spPr>
          <a:xfrm>
            <a:off x="457200" y="1259415"/>
            <a:ext cx="8229600" cy="4932363"/>
          </a:xfrm>
        </p:spPr>
      </p:pic>
      <p:sp>
        <p:nvSpPr>
          <p:cNvPr id="4" name="Slide Number Placeholder 3"/>
          <p:cNvSpPr>
            <a:spLocks noGrp="1"/>
          </p:cNvSpPr>
          <p:nvPr>
            <p:ph type="sldNum" sz="quarter" idx="12"/>
          </p:nvPr>
        </p:nvSpPr>
        <p:spPr/>
        <p:txBody>
          <a:bodyPr/>
          <a:lstStyle/>
          <a:p>
            <a:fld id="{A65CFB58-740C-5E4F-B776-01B6E81DE70D}" type="slidenum">
              <a:rPr lang="en-US" smtClean="0"/>
              <a:pPr/>
              <a:t>13</a:t>
            </a:fld>
            <a:endParaRPr lang="en-US" dirty="0"/>
          </a:p>
        </p:txBody>
      </p:sp>
      <p:sp>
        <p:nvSpPr>
          <p:cNvPr id="6" name="TextBox 5"/>
          <p:cNvSpPr txBox="1"/>
          <p:nvPr/>
        </p:nvSpPr>
        <p:spPr>
          <a:xfrm>
            <a:off x="1204814" y="6275068"/>
            <a:ext cx="6643785" cy="646331"/>
          </a:xfrm>
          <a:prstGeom prst="rect">
            <a:avLst/>
          </a:prstGeom>
          <a:noFill/>
        </p:spPr>
        <p:txBody>
          <a:bodyPr wrap="square" rtlCol="0">
            <a:spAutoFit/>
          </a:bodyPr>
          <a:lstStyle/>
          <a:p>
            <a:r>
              <a:rPr lang="en-US" sz="1200" dirty="0" smtClean="0">
                <a:solidFill>
                  <a:srgbClr val="000000"/>
                </a:solidFill>
              </a:rPr>
              <a:t>[2] </a:t>
            </a:r>
            <a:r>
              <a:rPr lang="en-US" sz="1200" dirty="0" err="1" smtClean="0">
                <a:solidFill>
                  <a:srgbClr val="000000"/>
                </a:solidFill>
              </a:rPr>
              <a:t>Andru</a:t>
            </a:r>
            <a:r>
              <a:rPr lang="en-US" sz="1200" dirty="0" smtClean="0">
                <a:solidFill>
                  <a:srgbClr val="000000"/>
                </a:solidFill>
              </a:rPr>
              <a:t> </a:t>
            </a:r>
            <a:r>
              <a:rPr lang="en-US" sz="1200" dirty="0">
                <a:solidFill>
                  <a:srgbClr val="000000"/>
                </a:solidFill>
              </a:rPr>
              <a:t>P. </a:t>
            </a:r>
            <a:r>
              <a:rPr lang="en-US" sz="1200" dirty="0" err="1">
                <a:solidFill>
                  <a:srgbClr val="000000"/>
                </a:solidFill>
              </a:rPr>
              <a:t>Twinanda</a:t>
            </a:r>
            <a:r>
              <a:rPr lang="en-US" sz="1200" dirty="0">
                <a:solidFill>
                  <a:srgbClr val="000000"/>
                </a:solidFill>
              </a:rPr>
              <a:t>, Emre O. Alkan, </a:t>
            </a:r>
            <a:r>
              <a:rPr lang="en-US" sz="1200" dirty="0" err="1">
                <a:solidFill>
                  <a:srgbClr val="000000"/>
                </a:solidFill>
              </a:rPr>
              <a:t>Afshin</a:t>
            </a:r>
            <a:r>
              <a:rPr lang="en-US" sz="1200" dirty="0">
                <a:solidFill>
                  <a:srgbClr val="000000"/>
                </a:solidFill>
              </a:rPr>
              <a:t> </a:t>
            </a:r>
            <a:r>
              <a:rPr lang="en-US" sz="1200" dirty="0" err="1">
                <a:solidFill>
                  <a:srgbClr val="000000"/>
                </a:solidFill>
              </a:rPr>
              <a:t>Gangi</a:t>
            </a:r>
            <a:r>
              <a:rPr lang="en-US" sz="1200" dirty="0">
                <a:solidFill>
                  <a:srgbClr val="000000"/>
                </a:solidFill>
              </a:rPr>
              <a:t>, Michel de </a:t>
            </a:r>
            <a:r>
              <a:rPr lang="en-US" sz="1200" dirty="0" err="1">
                <a:solidFill>
                  <a:srgbClr val="000000"/>
                </a:solidFill>
              </a:rPr>
              <a:t>Mathelin</a:t>
            </a:r>
            <a:r>
              <a:rPr lang="en-US" sz="1200" dirty="0">
                <a:solidFill>
                  <a:srgbClr val="000000"/>
                </a:solidFill>
              </a:rPr>
              <a:t>, Nicolas </a:t>
            </a:r>
            <a:r>
              <a:rPr lang="en-US" sz="1200" dirty="0" err="1">
                <a:solidFill>
                  <a:srgbClr val="000000"/>
                </a:solidFill>
              </a:rPr>
              <a:t>Padoy</a:t>
            </a:r>
            <a:r>
              <a:rPr lang="en-US" sz="1200" dirty="0">
                <a:solidFill>
                  <a:srgbClr val="000000"/>
                </a:solidFill>
              </a:rPr>
              <a:t>. </a:t>
            </a:r>
            <a:r>
              <a:rPr lang="en-US" sz="1200" dirty="0"/>
              <a:t>Data-driven </a:t>
            </a:r>
            <a:r>
              <a:rPr lang="en-US" sz="1200" dirty="0" err="1"/>
              <a:t>spatio</a:t>
            </a:r>
            <a:r>
              <a:rPr lang="en-US" sz="1200" dirty="0"/>
              <a:t>-temporal RGBD feature encoding for action recognition in operating </a:t>
            </a:r>
            <a:r>
              <a:rPr lang="en-US" sz="1200" dirty="0" smtClean="0"/>
              <a:t>rooms</a:t>
            </a:r>
            <a:r>
              <a:rPr lang="en-US" sz="1200" dirty="0">
                <a:solidFill>
                  <a:srgbClr val="000000"/>
                </a:solidFill>
              </a:rPr>
              <a:t>. International Journal of Computer Assisted Radiology and </a:t>
            </a:r>
            <a:r>
              <a:rPr lang="en-US" sz="1200" dirty="0" smtClean="0">
                <a:solidFill>
                  <a:srgbClr val="000000"/>
                </a:solidFill>
              </a:rPr>
              <a:t>Surgery, 2015</a:t>
            </a:r>
            <a:endParaRPr lang="en-US" sz="1200" dirty="0"/>
          </a:p>
        </p:txBody>
      </p:sp>
      <p:sp>
        <p:nvSpPr>
          <p:cNvPr id="7" name="TextBox 6"/>
          <p:cNvSpPr txBox="1"/>
          <p:nvPr/>
        </p:nvSpPr>
        <p:spPr>
          <a:xfrm>
            <a:off x="1896532" y="1210730"/>
            <a:ext cx="443225" cy="369332"/>
          </a:xfrm>
          <a:prstGeom prst="rect">
            <a:avLst/>
          </a:prstGeom>
          <a:noFill/>
        </p:spPr>
        <p:txBody>
          <a:bodyPr wrap="none" rtlCol="0">
            <a:spAutoFit/>
          </a:bodyPr>
          <a:lstStyle/>
          <a:p>
            <a:r>
              <a:rPr lang="en-US" dirty="0" smtClean="0"/>
              <a:t>[2]</a:t>
            </a:r>
            <a:endParaRPr lang="en-US" dirty="0"/>
          </a:p>
        </p:txBody>
      </p:sp>
    </p:spTree>
    <p:extLst>
      <p:ext uri="{BB962C8B-B14F-4D97-AF65-F5344CB8AC3E}">
        <p14:creationId xmlns:p14="http://schemas.microsoft.com/office/powerpoint/2010/main" val="26982107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677521" y="1949111"/>
            <a:ext cx="2106562"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113590" y="3552494"/>
            <a:ext cx="2258240" cy="1234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3590" y="3587068"/>
            <a:ext cx="818301" cy="369332"/>
          </a:xfrm>
          <a:prstGeom prst="rect">
            <a:avLst/>
          </a:prstGeom>
          <a:noFill/>
        </p:spPr>
        <p:txBody>
          <a:bodyPr wrap="none" rtlCol="0">
            <a:spAutoFit/>
          </a:bodyPr>
          <a:lstStyle/>
          <a:p>
            <a:r>
              <a:rPr lang="en-US" dirty="0" smtClean="0">
                <a:solidFill>
                  <a:schemeClr val="bg1"/>
                </a:solidFill>
              </a:rPr>
              <a:t>View 2</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1" y="3952623"/>
            <a:ext cx="960000" cy="7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60" y="3952623"/>
            <a:ext cx="960000" cy="720000"/>
          </a:xfrm>
          <a:prstGeom prst="rect">
            <a:avLst/>
          </a:prstGeom>
        </p:spPr>
      </p:pic>
      <p:sp>
        <p:nvSpPr>
          <p:cNvPr id="9" name="Rectangle 8"/>
          <p:cNvSpPr/>
          <p:nvPr/>
        </p:nvSpPr>
        <p:spPr>
          <a:xfrm>
            <a:off x="118717" y="1956371"/>
            <a:ext cx="2258240" cy="1254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18717" y="1976622"/>
            <a:ext cx="818301" cy="369332"/>
          </a:xfrm>
          <a:prstGeom prst="rect">
            <a:avLst/>
          </a:prstGeom>
          <a:noFill/>
        </p:spPr>
        <p:txBody>
          <a:bodyPr wrap="none" rtlCol="0">
            <a:spAutoFit/>
          </a:bodyPr>
          <a:lstStyle/>
          <a:p>
            <a:r>
              <a:rPr lang="en-US" dirty="0" smtClean="0">
                <a:solidFill>
                  <a:schemeClr val="bg1"/>
                </a:solidFill>
              </a:rPr>
              <a:t>View 1</a:t>
            </a:r>
            <a:endParaRPr lang="en-US" dirty="0">
              <a:solidFill>
                <a:schemeClr val="bg1"/>
              </a:solidFill>
            </a:endParaRPr>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99587" y="2366206"/>
            <a:ext cx="960000" cy="720000"/>
          </a:xfr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18" y="2366206"/>
            <a:ext cx="960000" cy="720000"/>
          </a:xfrm>
          <a:prstGeom prst="rect">
            <a:avLst/>
          </a:prstGeom>
        </p:spPr>
      </p:pic>
      <p:sp>
        <p:nvSpPr>
          <p:cNvPr id="14" name="Rectangle 13"/>
          <p:cNvSpPr/>
          <p:nvPr/>
        </p:nvSpPr>
        <p:spPr>
          <a:xfrm>
            <a:off x="2650966" y="1949110"/>
            <a:ext cx="1824515"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1325" y="3542616"/>
            <a:ext cx="1440000" cy="109220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325" y="2338693"/>
            <a:ext cx="1440000" cy="1092209"/>
          </a:xfrm>
          <a:prstGeom prst="rect">
            <a:avLst/>
          </a:prstGeom>
        </p:spPr>
      </p:pic>
      <p:sp>
        <p:nvSpPr>
          <p:cNvPr id="17" name="TextBox 16"/>
          <p:cNvSpPr txBox="1"/>
          <p:nvPr/>
        </p:nvSpPr>
        <p:spPr>
          <a:xfrm>
            <a:off x="2617098" y="1959236"/>
            <a:ext cx="1901739" cy="369332"/>
          </a:xfrm>
          <a:prstGeom prst="rect">
            <a:avLst/>
          </a:prstGeom>
          <a:noFill/>
        </p:spPr>
        <p:txBody>
          <a:bodyPr wrap="none" rtlCol="0">
            <a:spAutoFit/>
          </a:bodyPr>
          <a:lstStyle/>
          <a:p>
            <a:r>
              <a:rPr lang="en-US" dirty="0" smtClean="0">
                <a:solidFill>
                  <a:schemeClr val="bg1"/>
                </a:solidFill>
              </a:rPr>
              <a:t>Feature Extraction</a:t>
            </a:r>
            <a:endParaRPr lang="en-US" dirty="0">
              <a:solidFill>
                <a:schemeClr val="bg1"/>
              </a:solidFill>
            </a:endParaRPr>
          </a:p>
        </p:txBody>
      </p:sp>
      <p:sp>
        <p:nvSpPr>
          <p:cNvPr id="20" name="TextBox 19"/>
          <p:cNvSpPr txBox="1"/>
          <p:nvPr/>
        </p:nvSpPr>
        <p:spPr>
          <a:xfrm>
            <a:off x="4648200" y="1956371"/>
            <a:ext cx="2162195" cy="369332"/>
          </a:xfrm>
          <a:prstGeom prst="rect">
            <a:avLst/>
          </a:prstGeom>
          <a:noFill/>
        </p:spPr>
        <p:txBody>
          <a:bodyPr wrap="none" rtlCol="0">
            <a:spAutoFit/>
          </a:bodyPr>
          <a:lstStyle/>
          <a:p>
            <a:r>
              <a:rPr lang="en-US" dirty="0" smtClean="0">
                <a:solidFill>
                  <a:schemeClr val="bg1"/>
                </a:solidFill>
              </a:rPr>
              <a:t>Feature Quantization</a:t>
            </a:r>
            <a:endParaRPr lang="en-US" dirty="0">
              <a:solidFill>
                <a:schemeClr val="bg1"/>
              </a:solidFill>
            </a:endParaRPr>
          </a:p>
        </p:txBody>
      </p:sp>
      <p:sp>
        <p:nvSpPr>
          <p:cNvPr id="21" name="Rectangle 20"/>
          <p:cNvSpPr/>
          <p:nvPr/>
        </p:nvSpPr>
        <p:spPr>
          <a:xfrm>
            <a:off x="6948280" y="1949110"/>
            <a:ext cx="1967119" cy="2861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TextBox 21"/>
          <p:cNvSpPr txBox="1"/>
          <p:nvPr/>
        </p:nvSpPr>
        <p:spPr>
          <a:xfrm>
            <a:off x="6957712" y="1949110"/>
            <a:ext cx="1966155" cy="369332"/>
          </a:xfrm>
          <a:prstGeom prst="rect">
            <a:avLst/>
          </a:prstGeom>
          <a:noFill/>
        </p:spPr>
        <p:txBody>
          <a:bodyPr wrap="square" rtlCol="0">
            <a:spAutoFit/>
          </a:bodyPr>
          <a:lstStyle/>
          <a:p>
            <a:pPr algn="ctr"/>
            <a:r>
              <a:rPr lang="en-US" dirty="0" smtClean="0">
                <a:solidFill>
                  <a:schemeClr val="bg1"/>
                </a:solidFill>
              </a:rPr>
              <a:t>Classification</a:t>
            </a:r>
            <a:endParaRPr lang="en-US" dirty="0">
              <a:solidFill>
                <a:schemeClr val="bg1"/>
              </a:solidFill>
            </a:endParaRPr>
          </a:p>
        </p:txBody>
      </p:sp>
      <p:sp>
        <p:nvSpPr>
          <p:cNvPr id="29" name="TextBox 28"/>
          <p:cNvSpPr txBox="1"/>
          <p:nvPr/>
        </p:nvSpPr>
        <p:spPr>
          <a:xfrm>
            <a:off x="6955632" y="4502912"/>
            <a:ext cx="1988620" cy="307777"/>
          </a:xfrm>
          <a:prstGeom prst="rect">
            <a:avLst/>
          </a:prstGeom>
          <a:noFill/>
        </p:spPr>
        <p:txBody>
          <a:bodyPr wrap="none" rtlCol="0">
            <a:spAutoFit/>
          </a:bodyPr>
          <a:lstStyle/>
          <a:p>
            <a:r>
              <a:rPr lang="en-US" sz="1400" dirty="0" smtClean="0"/>
              <a:t>SVM and Random Forest</a:t>
            </a:r>
            <a:endParaRPr lang="en-US" sz="1400" dirty="0"/>
          </a:p>
        </p:txBody>
      </p:sp>
      <p:sp>
        <p:nvSpPr>
          <p:cNvPr id="30" name="Right Arrow 29"/>
          <p:cNvSpPr/>
          <p:nvPr/>
        </p:nvSpPr>
        <p:spPr>
          <a:xfrm>
            <a:off x="110067" y="5118949"/>
            <a:ext cx="8830733" cy="833120"/>
          </a:xfrm>
          <a:prstGeom prst="rightArrow">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Activity Classification Pipeline</a:t>
            </a:r>
            <a:endParaRPr lang="en-US" dirty="0"/>
          </a:p>
        </p:txBody>
      </p:sp>
      <p:sp>
        <p:nvSpPr>
          <p:cNvPr id="3" name="TextBox 2"/>
          <p:cNvSpPr txBox="1"/>
          <p:nvPr/>
        </p:nvSpPr>
        <p:spPr>
          <a:xfrm>
            <a:off x="325888" y="3207317"/>
            <a:ext cx="1833643" cy="369332"/>
          </a:xfrm>
          <a:prstGeom prst="rect">
            <a:avLst/>
          </a:prstGeom>
          <a:noFill/>
        </p:spPr>
        <p:txBody>
          <a:bodyPr wrap="none" rtlCol="0">
            <a:spAutoFit/>
          </a:bodyPr>
          <a:lstStyle/>
          <a:p>
            <a:r>
              <a:rPr lang="en-US" dirty="0" smtClean="0"/>
              <a:t>RGB-D sequences</a:t>
            </a:r>
            <a:endParaRPr lang="en-US" dirty="0"/>
          </a:p>
        </p:txBody>
      </p:sp>
      <p:pic>
        <p:nvPicPr>
          <p:cNvPr id="18" name="Picture 17"/>
          <p:cNvPicPr>
            <a:picLocks noChangeAspect="1"/>
          </p:cNvPicPr>
          <p:nvPr/>
        </p:nvPicPr>
        <p:blipFill rotWithShape="1">
          <a:blip r:embed="rId9"/>
          <a:srcRect l="67042"/>
          <a:stretch/>
        </p:blipFill>
        <p:spPr>
          <a:xfrm>
            <a:off x="4880259" y="2346023"/>
            <a:ext cx="1689778" cy="2358645"/>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916" y="2425966"/>
            <a:ext cx="1040886" cy="1121555"/>
          </a:xfrm>
          <a:prstGeom prst="rect">
            <a:avLst/>
          </a:prstGeom>
          <a:effectLst>
            <a:glow rad="63500">
              <a:schemeClr val="accent3">
                <a:satMod val="175000"/>
                <a:alpha val="40000"/>
              </a:schemeClr>
            </a:glow>
          </a:effectLst>
        </p:spPr>
      </p:pic>
      <p:pic>
        <p:nvPicPr>
          <p:cNvPr id="26" name="Picture 25" descr="randomFores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83970" y="3699168"/>
            <a:ext cx="1468964" cy="776305"/>
          </a:xfrm>
          <a:prstGeom prst="rect">
            <a:avLst/>
          </a:prstGeom>
        </p:spPr>
      </p:pic>
    </p:spTree>
    <p:extLst>
      <p:ext uri="{BB962C8B-B14F-4D97-AF65-F5344CB8AC3E}">
        <p14:creationId xmlns:p14="http://schemas.microsoft.com/office/powerpoint/2010/main" val="4802133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smtClean="0"/>
              <a:t>Two-level classification</a:t>
            </a:r>
          </a:p>
          <a:p>
            <a:pPr lvl="1"/>
            <a:r>
              <a:rPr lang="en-US" dirty="0" smtClean="0"/>
              <a:t>1</a:t>
            </a:r>
            <a:r>
              <a:rPr lang="en-US" baseline="30000" dirty="0" smtClean="0"/>
              <a:t>st</a:t>
            </a:r>
            <a:r>
              <a:rPr lang="en-US" dirty="0" smtClean="0"/>
              <a:t> Level: Learning probability votes</a:t>
            </a:r>
          </a:p>
          <a:p>
            <a:pPr lvl="1"/>
            <a:r>
              <a:rPr lang="en-US" dirty="0" smtClean="0"/>
              <a:t>2</a:t>
            </a:r>
            <a:r>
              <a:rPr lang="en-US" baseline="30000" dirty="0" smtClean="0"/>
              <a:t>nd</a:t>
            </a:r>
            <a:r>
              <a:rPr lang="en-US" dirty="0" smtClean="0"/>
              <a:t> Level: Learning weights of the patch</a:t>
            </a:r>
          </a:p>
          <a:p>
            <a:r>
              <a:rPr lang="en-US" dirty="0" smtClean="0"/>
              <a:t>Two different classification approach in the 1</a:t>
            </a:r>
            <a:r>
              <a:rPr lang="en-US" baseline="30000" dirty="0" smtClean="0"/>
              <a:t>st</a:t>
            </a:r>
            <a:r>
              <a:rPr lang="en-US" dirty="0" smtClean="0"/>
              <a:t> Level</a:t>
            </a:r>
          </a:p>
          <a:p>
            <a:pPr lvl="1"/>
            <a:r>
              <a:rPr lang="en-US" dirty="0" smtClean="0"/>
              <a:t>One-model approach</a:t>
            </a:r>
          </a:p>
          <a:p>
            <a:pPr lvl="1"/>
            <a:r>
              <a:rPr lang="en-US" dirty="0" smtClean="0"/>
              <a:t>Multi-model approach</a:t>
            </a:r>
          </a:p>
        </p:txBody>
      </p:sp>
      <p:sp>
        <p:nvSpPr>
          <p:cNvPr id="4" name="Slide Number Placeholder 3"/>
          <p:cNvSpPr>
            <a:spLocks noGrp="1"/>
          </p:cNvSpPr>
          <p:nvPr>
            <p:ph type="sldNum" sz="quarter" idx="12"/>
          </p:nvPr>
        </p:nvSpPr>
        <p:spPr/>
        <p:txBody>
          <a:bodyPr/>
          <a:lstStyle/>
          <a:p>
            <a:fld id="{A65CFB58-740C-5E4F-B776-01B6E81DE70D}" type="slidenum">
              <a:rPr lang="en-US" smtClean="0"/>
              <a:pPr/>
              <a:t>15</a:t>
            </a:fld>
            <a:endParaRPr lang="en-US" dirty="0"/>
          </a:p>
        </p:txBody>
      </p:sp>
    </p:spTree>
    <p:extLst>
      <p:ext uri="{BB962C8B-B14F-4D97-AF65-F5344CB8AC3E}">
        <p14:creationId xmlns:p14="http://schemas.microsoft.com/office/powerpoint/2010/main" val="154472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smtClean="0"/>
              <a:t>One-model approach</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16</a:t>
            </a:fld>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893"/>
            <a:ext cx="9144000" cy="3398365"/>
          </a:xfrm>
          <a:prstGeom prst="rect">
            <a:avLst/>
          </a:prstGeom>
        </p:spPr>
      </p:pic>
    </p:spTree>
    <p:extLst>
      <p:ext uri="{BB962C8B-B14F-4D97-AF65-F5344CB8AC3E}">
        <p14:creationId xmlns:p14="http://schemas.microsoft.com/office/powerpoint/2010/main" val="10390601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smtClean="0"/>
              <a:t>Multi-model approach</a:t>
            </a:r>
          </a:p>
        </p:txBody>
      </p:sp>
      <p:sp>
        <p:nvSpPr>
          <p:cNvPr id="4" name="Slide Number Placeholder 3"/>
          <p:cNvSpPr>
            <a:spLocks noGrp="1"/>
          </p:cNvSpPr>
          <p:nvPr>
            <p:ph type="sldNum" sz="quarter" idx="12"/>
          </p:nvPr>
        </p:nvSpPr>
        <p:spPr/>
        <p:txBody>
          <a:bodyPr/>
          <a:lstStyle/>
          <a:p>
            <a:fld id="{A65CFB58-740C-5E4F-B776-01B6E81DE70D}" type="slidenum">
              <a:rPr lang="en-US" smtClean="0"/>
              <a:pPr/>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882"/>
            <a:ext cx="9144000" cy="3398365"/>
          </a:xfrm>
          <a:prstGeom prst="rect">
            <a:avLst/>
          </a:prstGeom>
        </p:spPr>
      </p:pic>
    </p:spTree>
    <p:extLst>
      <p:ext uri="{BB962C8B-B14F-4D97-AF65-F5344CB8AC3E}">
        <p14:creationId xmlns:p14="http://schemas.microsoft.com/office/powerpoint/2010/main" val="29105987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Setup</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0951" y="2548913"/>
            <a:ext cx="4063404" cy="3047553"/>
          </a:xfrm>
          <a:ln w="57150">
            <a:noFill/>
          </a:ln>
        </p:spPr>
      </p:pic>
      <p:sp>
        <p:nvSpPr>
          <p:cNvPr id="4" name="Slide Number Placeholder 3"/>
          <p:cNvSpPr>
            <a:spLocks noGrp="1"/>
          </p:cNvSpPr>
          <p:nvPr>
            <p:ph type="sldNum" sz="quarter" idx="12"/>
          </p:nvPr>
        </p:nvSpPr>
        <p:spPr/>
        <p:txBody>
          <a:bodyPr/>
          <a:lstStyle/>
          <a:p>
            <a:fld id="{A65CFB58-740C-5E4F-B776-01B6E81DE70D}" type="slidenum">
              <a:rPr lang="en-US" smtClean="0"/>
              <a:pPr/>
              <a:t>18</a:t>
            </a:fld>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49" y="2544259"/>
            <a:ext cx="4067387" cy="3050540"/>
          </a:xfrm>
          <a:prstGeom prst="rect">
            <a:avLst/>
          </a:prstGeom>
        </p:spPr>
      </p:pic>
      <p:sp>
        <p:nvSpPr>
          <p:cNvPr id="12" name="TextBox 11"/>
          <p:cNvSpPr txBox="1"/>
          <p:nvPr/>
        </p:nvSpPr>
        <p:spPr>
          <a:xfrm>
            <a:off x="162853" y="1321698"/>
            <a:ext cx="5230414" cy="1015663"/>
          </a:xfrm>
          <a:prstGeom prst="rect">
            <a:avLst/>
          </a:prstGeom>
          <a:noFill/>
        </p:spPr>
        <p:txBody>
          <a:bodyPr wrap="square" rtlCol="0">
            <a:spAutoFit/>
          </a:bodyPr>
          <a:lstStyle/>
          <a:p>
            <a:r>
              <a:rPr lang="en-US" sz="2400" dirty="0" smtClean="0"/>
              <a:t>Dataset</a:t>
            </a:r>
            <a:r>
              <a:rPr lang="en-US" dirty="0"/>
              <a:t> </a:t>
            </a:r>
            <a:r>
              <a:rPr lang="en-US" dirty="0" smtClean="0"/>
              <a:t>[2]</a:t>
            </a:r>
          </a:p>
          <a:p>
            <a:pPr marL="285750" indent="-285750">
              <a:buFont typeface="Arial"/>
              <a:buChar char="•"/>
            </a:pPr>
            <a:r>
              <a:rPr lang="en-US" dirty="0" smtClean="0"/>
              <a:t>11-day recordings of OR recording</a:t>
            </a:r>
            <a:endParaRPr lang="en-US" dirty="0"/>
          </a:p>
          <a:p>
            <a:pPr marL="285750" indent="-285750">
              <a:buFont typeface="Arial"/>
              <a:buChar char="•"/>
            </a:pPr>
            <a:r>
              <a:rPr lang="en-US" dirty="0" smtClean="0"/>
              <a:t>Total of 1734 </a:t>
            </a:r>
            <a:r>
              <a:rPr lang="en-US" dirty="0"/>
              <a:t>video clips of 15 </a:t>
            </a:r>
            <a:r>
              <a:rPr lang="en-US" dirty="0" smtClean="0"/>
              <a:t>actions</a:t>
            </a:r>
            <a:endParaRPr lang="en-US" dirty="0"/>
          </a:p>
        </p:txBody>
      </p:sp>
      <p:sp>
        <p:nvSpPr>
          <p:cNvPr id="3" name="TextBox 2"/>
          <p:cNvSpPr txBox="1"/>
          <p:nvPr/>
        </p:nvSpPr>
        <p:spPr>
          <a:xfrm>
            <a:off x="1972734" y="5706535"/>
            <a:ext cx="817652" cy="369332"/>
          </a:xfrm>
          <a:prstGeom prst="rect">
            <a:avLst/>
          </a:prstGeom>
          <a:noFill/>
        </p:spPr>
        <p:txBody>
          <a:bodyPr wrap="none" rtlCol="0">
            <a:spAutoFit/>
          </a:bodyPr>
          <a:lstStyle/>
          <a:p>
            <a:r>
              <a:rPr lang="en-US" dirty="0" smtClean="0"/>
              <a:t>View 1</a:t>
            </a:r>
            <a:endParaRPr lang="en-US" dirty="0"/>
          </a:p>
        </p:txBody>
      </p:sp>
      <p:sp>
        <p:nvSpPr>
          <p:cNvPr id="5" name="TextBox 4"/>
          <p:cNvSpPr txBox="1"/>
          <p:nvPr/>
        </p:nvSpPr>
        <p:spPr>
          <a:xfrm>
            <a:off x="6239933" y="5706534"/>
            <a:ext cx="817652" cy="369332"/>
          </a:xfrm>
          <a:prstGeom prst="rect">
            <a:avLst/>
          </a:prstGeom>
          <a:noFill/>
        </p:spPr>
        <p:txBody>
          <a:bodyPr wrap="none" rtlCol="0">
            <a:spAutoFit/>
          </a:bodyPr>
          <a:lstStyle/>
          <a:p>
            <a:r>
              <a:rPr lang="en-US" dirty="0" smtClean="0"/>
              <a:t>View 2</a:t>
            </a:r>
            <a:endParaRPr lang="en-US" dirty="0"/>
          </a:p>
        </p:txBody>
      </p:sp>
      <p:sp>
        <p:nvSpPr>
          <p:cNvPr id="9" name="TextBox 8"/>
          <p:cNvSpPr txBox="1"/>
          <p:nvPr/>
        </p:nvSpPr>
        <p:spPr>
          <a:xfrm>
            <a:off x="1204814" y="6275068"/>
            <a:ext cx="6643785" cy="646331"/>
          </a:xfrm>
          <a:prstGeom prst="rect">
            <a:avLst/>
          </a:prstGeom>
          <a:noFill/>
        </p:spPr>
        <p:txBody>
          <a:bodyPr wrap="square" rtlCol="0">
            <a:spAutoFit/>
          </a:bodyPr>
          <a:lstStyle/>
          <a:p>
            <a:r>
              <a:rPr lang="en-US" sz="1200" dirty="0" smtClean="0">
                <a:solidFill>
                  <a:srgbClr val="000000"/>
                </a:solidFill>
              </a:rPr>
              <a:t>[2] </a:t>
            </a:r>
            <a:r>
              <a:rPr lang="en-US" sz="1200" dirty="0" err="1" smtClean="0">
                <a:solidFill>
                  <a:srgbClr val="000000"/>
                </a:solidFill>
              </a:rPr>
              <a:t>Andru</a:t>
            </a:r>
            <a:r>
              <a:rPr lang="en-US" sz="1200" dirty="0" smtClean="0">
                <a:solidFill>
                  <a:srgbClr val="000000"/>
                </a:solidFill>
              </a:rPr>
              <a:t> </a:t>
            </a:r>
            <a:r>
              <a:rPr lang="en-US" sz="1200" dirty="0">
                <a:solidFill>
                  <a:srgbClr val="000000"/>
                </a:solidFill>
              </a:rPr>
              <a:t>P. </a:t>
            </a:r>
            <a:r>
              <a:rPr lang="en-US" sz="1200" dirty="0" err="1">
                <a:solidFill>
                  <a:srgbClr val="000000"/>
                </a:solidFill>
              </a:rPr>
              <a:t>Twinanda</a:t>
            </a:r>
            <a:r>
              <a:rPr lang="en-US" sz="1200" dirty="0">
                <a:solidFill>
                  <a:srgbClr val="000000"/>
                </a:solidFill>
              </a:rPr>
              <a:t>, Emre O. Alkan, </a:t>
            </a:r>
            <a:r>
              <a:rPr lang="en-US" sz="1200" dirty="0" err="1">
                <a:solidFill>
                  <a:srgbClr val="000000"/>
                </a:solidFill>
              </a:rPr>
              <a:t>Afshin</a:t>
            </a:r>
            <a:r>
              <a:rPr lang="en-US" sz="1200" dirty="0">
                <a:solidFill>
                  <a:srgbClr val="000000"/>
                </a:solidFill>
              </a:rPr>
              <a:t> </a:t>
            </a:r>
            <a:r>
              <a:rPr lang="en-US" sz="1200" dirty="0" err="1">
                <a:solidFill>
                  <a:srgbClr val="000000"/>
                </a:solidFill>
              </a:rPr>
              <a:t>Gangi</a:t>
            </a:r>
            <a:r>
              <a:rPr lang="en-US" sz="1200" dirty="0">
                <a:solidFill>
                  <a:srgbClr val="000000"/>
                </a:solidFill>
              </a:rPr>
              <a:t>, Michel de </a:t>
            </a:r>
            <a:r>
              <a:rPr lang="en-US" sz="1200" dirty="0" err="1">
                <a:solidFill>
                  <a:srgbClr val="000000"/>
                </a:solidFill>
              </a:rPr>
              <a:t>Mathelin</a:t>
            </a:r>
            <a:r>
              <a:rPr lang="en-US" sz="1200" dirty="0">
                <a:solidFill>
                  <a:srgbClr val="000000"/>
                </a:solidFill>
              </a:rPr>
              <a:t>, Nicolas </a:t>
            </a:r>
            <a:r>
              <a:rPr lang="en-US" sz="1200" dirty="0" err="1">
                <a:solidFill>
                  <a:srgbClr val="000000"/>
                </a:solidFill>
              </a:rPr>
              <a:t>Padoy</a:t>
            </a:r>
            <a:r>
              <a:rPr lang="en-US" sz="1200" dirty="0">
                <a:solidFill>
                  <a:srgbClr val="000000"/>
                </a:solidFill>
              </a:rPr>
              <a:t>. </a:t>
            </a:r>
            <a:r>
              <a:rPr lang="en-US" sz="1200" dirty="0"/>
              <a:t>Data-driven </a:t>
            </a:r>
            <a:r>
              <a:rPr lang="en-US" sz="1200" dirty="0" err="1"/>
              <a:t>spatio</a:t>
            </a:r>
            <a:r>
              <a:rPr lang="en-US" sz="1200" dirty="0"/>
              <a:t>-temporal RGBD feature encoding for action recognition in operating </a:t>
            </a:r>
            <a:r>
              <a:rPr lang="en-US" sz="1200" dirty="0" smtClean="0"/>
              <a:t>rooms</a:t>
            </a:r>
            <a:r>
              <a:rPr lang="en-US" sz="1200" dirty="0">
                <a:solidFill>
                  <a:srgbClr val="000000"/>
                </a:solidFill>
              </a:rPr>
              <a:t>. International Journal of Computer Assisted Radiology and </a:t>
            </a:r>
            <a:r>
              <a:rPr lang="en-US" sz="1200" dirty="0" smtClean="0">
                <a:solidFill>
                  <a:srgbClr val="000000"/>
                </a:solidFill>
              </a:rPr>
              <a:t>Surgery, 2015</a:t>
            </a:r>
            <a:endParaRPr lang="en-US" sz="1200" dirty="0"/>
          </a:p>
        </p:txBody>
      </p:sp>
    </p:spTree>
    <p:extLst>
      <p:ext uri="{BB962C8B-B14F-4D97-AF65-F5344CB8AC3E}">
        <p14:creationId xmlns:p14="http://schemas.microsoft.com/office/powerpoint/2010/main" val="36294488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Setup</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19</a:t>
            </a:fld>
            <a:endParaRPr lang="en-US" dirty="0"/>
          </a:p>
        </p:txBody>
      </p:sp>
      <p:graphicFrame>
        <p:nvGraphicFramePr>
          <p:cNvPr id="10" name="Chart 9"/>
          <p:cNvGraphicFramePr/>
          <p:nvPr>
            <p:extLst>
              <p:ext uri="{D42A27DB-BD31-4B8C-83A1-F6EECF244321}">
                <p14:modId xmlns:p14="http://schemas.microsoft.com/office/powerpoint/2010/main" val="101141064"/>
              </p:ext>
            </p:extLst>
          </p:nvPr>
        </p:nvGraphicFramePr>
        <p:xfrm>
          <a:off x="0" y="1193801"/>
          <a:ext cx="9144000" cy="50376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7765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a:t>
            </a:r>
          </a:p>
          <a:p>
            <a:r>
              <a:rPr lang="en-US" dirty="0" smtClean="0"/>
              <a:t>Methodology</a:t>
            </a:r>
          </a:p>
          <a:p>
            <a:r>
              <a:rPr lang="en-US" dirty="0" smtClean="0"/>
              <a:t>Experiments</a:t>
            </a:r>
          </a:p>
          <a:p>
            <a:r>
              <a:rPr lang="en-US" dirty="0" smtClean="0"/>
              <a:t>Conclusions</a:t>
            </a:r>
          </a:p>
        </p:txBody>
      </p:sp>
      <p:sp>
        <p:nvSpPr>
          <p:cNvPr id="4" name="Slide Number Placeholder 3"/>
          <p:cNvSpPr>
            <a:spLocks noGrp="1"/>
          </p:cNvSpPr>
          <p:nvPr>
            <p:ph type="sldNum" sz="quarter" idx="12"/>
          </p:nvPr>
        </p:nvSpPr>
        <p:spPr/>
        <p:txBody>
          <a:bodyPr/>
          <a:lstStyle/>
          <a:p>
            <a:fld id="{A65CFB58-740C-5E4F-B776-01B6E81DE70D}" type="slidenum">
              <a:rPr lang="en-US" smtClean="0"/>
              <a:pPr/>
              <a:t>2</a:t>
            </a:fld>
            <a:endParaRPr lang="en-US" dirty="0"/>
          </a:p>
        </p:txBody>
      </p:sp>
    </p:spTree>
    <p:extLst>
      <p:ext uri="{BB962C8B-B14F-4D97-AF65-F5344CB8AC3E}">
        <p14:creationId xmlns:p14="http://schemas.microsoft.com/office/powerpoint/2010/main" val="2980756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a:t>
            </a:r>
            <a:endParaRPr lang="en-US" dirty="0"/>
          </a:p>
        </p:txBody>
      </p:sp>
      <p:sp>
        <p:nvSpPr>
          <p:cNvPr id="3" name="Content Placeholder 2"/>
          <p:cNvSpPr>
            <a:spLocks noGrp="1"/>
          </p:cNvSpPr>
          <p:nvPr>
            <p:ph idx="1"/>
          </p:nvPr>
        </p:nvSpPr>
        <p:spPr/>
        <p:txBody>
          <a:bodyPr/>
          <a:lstStyle/>
          <a:p>
            <a:r>
              <a:rPr lang="en-US" dirty="0" smtClean="0"/>
              <a:t>One-model approach</a:t>
            </a:r>
          </a:p>
          <a:p>
            <a:endParaRPr lang="en-US" dirty="0"/>
          </a:p>
          <a:p>
            <a:endParaRPr lang="en-US" dirty="0" smtClean="0"/>
          </a:p>
          <a:p>
            <a:endParaRPr lang="en-US" dirty="0"/>
          </a:p>
          <a:p>
            <a:endParaRPr lang="en-US" dirty="0" smtClean="0"/>
          </a:p>
          <a:p>
            <a:r>
              <a:rPr lang="en-US" dirty="0" smtClean="0"/>
              <a:t>Multi-model approach</a:t>
            </a:r>
          </a:p>
        </p:txBody>
      </p:sp>
      <p:sp>
        <p:nvSpPr>
          <p:cNvPr id="4" name="Slide Number Placeholder 3"/>
          <p:cNvSpPr>
            <a:spLocks noGrp="1"/>
          </p:cNvSpPr>
          <p:nvPr>
            <p:ph type="sldNum" sz="quarter" idx="12"/>
          </p:nvPr>
        </p:nvSpPr>
        <p:spPr/>
        <p:txBody>
          <a:bodyPr/>
          <a:lstStyle/>
          <a:p>
            <a:fld id="{A65CFB58-740C-5E4F-B776-01B6E81DE70D}" type="slidenum">
              <a:rPr lang="en-US" smtClean="0"/>
              <a:pPr/>
              <a:t>20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097109221"/>
              </p:ext>
            </p:extLst>
          </p:nvPr>
        </p:nvGraphicFramePr>
        <p:xfrm>
          <a:off x="939800" y="1828800"/>
          <a:ext cx="6096000" cy="1483360"/>
        </p:xfrm>
        <a:graphic>
          <a:graphicData uri="http://schemas.openxmlformats.org/drawingml/2006/table">
            <a:tbl>
              <a:tblPr firstRow="1" firstCol="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t>SVM</a:t>
                      </a:r>
                      <a:endParaRPr lang="en-US" dirty="0"/>
                    </a:p>
                  </a:txBody>
                  <a:tcPr/>
                </a:tc>
                <a:tc>
                  <a:txBody>
                    <a:bodyPr/>
                    <a:lstStyle/>
                    <a:p>
                      <a:r>
                        <a:rPr lang="en-US" dirty="0" smtClean="0"/>
                        <a:t>RF</a:t>
                      </a:r>
                      <a:endParaRPr lang="en-US" dirty="0"/>
                    </a:p>
                  </a:txBody>
                  <a:tcPr/>
                </a:tc>
              </a:tr>
              <a:tr h="370840">
                <a:tc>
                  <a:txBody>
                    <a:bodyPr/>
                    <a:lstStyle/>
                    <a:p>
                      <a:r>
                        <a:rPr lang="en-US" dirty="0" smtClean="0"/>
                        <a:t>Intensity</a:t>
                      </a:r>
                      <a:endParaRPr lang="en-US" dirty="0"/>
                    </a:p>
                  </a:txBody>
                  <a:tcPr/>
                </a:tc>
                <a:tc>
                  <a:txBody>
                    <a:bodyPr/>
                    <a:lstStyle/>
                    <a:p>
                      <a:r>
                        <a:rPr lang="en-US" b="1" dirty="0" smtClean="0"/>
                        <a:t>74.45%</a:t>
                      </a:r>
                      <a:endParaRPr lang="en-US" b="1" dirty="0"/>
                    </a:p>
                  </a:txBody>
                  <a:tcPr/>
                </a:tc>
                <a:tc>
                  <a:txBody>
                    <a:bodyPr/>
                    <a:lstStyle/>
                    <a:p>
                      <a:r>
                        <a:rPr lang="en-US" dirty="0" smtClean="0"/>
                        <a:t>70.06%</a:t>
                      </a:r>
                      <a:endParaRPr lang="en-US" dirty="0"/>
                    </a:p>
                  </a:txBody>
                  <a:tcPr/>
                </a:tc>
              </a:tr>
              <a:tr h="370840">
                <a:tc>
                  <a:txBody>
                    <a:bodyPr/>
                    <a:lstStyle/>
                    <a:p>
                      <a:r>
                        <a:rPr lang="en-US" dirty="0" smtClean="0"/>
                        <a:t>Depth</a:t>
                      </a:r>
                      <a:endParaRPr lang="en-US" dirty="0"/>
                    </a:p>
                  </a:txBody>
                  <a:tcPr/>
                </a:tc>
                <a:tc>
                  <a:txBody>
                    <a:bodyPr/>
                    <a:lstStyle/>
                    <a:p>
                      <a:r>
                        <a:rPr lang="en-US" b="1" dirty="0" smtClean="0"/>
                        <a:t>72.72%</a:t>
                      </a:r>
                      <a:endParaRPr lang="en-US" b="1" dirty="0"/>
                    </a:p>
                  </a:txBody>
                  <a:tcPr/>
                </a:tc>
                <a:tc>
                  <a:txBody>
                    <a:bodyPr/>
                    <a:lstStyle/>
                    <a:p>
                      <a:r>
                        <a:rPr lang="en-US" dirty="0" smtClean="0"/>
                        <a:t>67.87%</a:t>
                      </a:r>
                      <a:endParaRPr lang="en-US" dirty="0"/>
                    </a:p>
                  </a:txBody>
                  <a:tcPr/>
                </a:tc>
              </a:tr>
              <a:tr h="370840">
                <a:tc>
                  <a:txBody>
                    <a:bodyPr/>
                    <a:lstStyle/>
                    <a:p>
                      <a:r>
                        <a:rPr lang="en-US" dirty="0" smtClean="0"/>
                        <a:t>Combination</a:t>
                      </a:r>
                      <a:endParaRPr lang="en-US" dirty="0"/>
                    </a:p>
                  </a:txBody>
                  <a:tcPr/>
                </a:tc>
                <a:tc>
                  <a:txBody>
                    <a:bodyPr/>
                    <a:lstStyle/>
                    <a:p>
                      <a:r>
                        <a:rPr lang="en-US" b="1" dirty="0" smtClean="0"/>
                        <a:t>83.1%</a:t>
                      </a:r>
                      <a:endParaRPr lang="en-US" b="1" dirty="0"/>
                    </a:p>
                  </a:txBody>
                  <a:tcPr/>
                </a:tc>
                <a:tc>
                  <a:txBody>
                    <a:bodyPr/>
                    <a:lstStyle/>
                    <a:p>
                      <a:r>
                        <a:rPr lang="en-US" dirty="0" smtClean="0"/>
                        <a:t>79.18%</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52853358"/>
              </p:ext>
            </p:extLst>
          </p:nvPr>
        </p:nvGraphicFramePr>
        <p:xfrm>
          <a:off x="939800" y="4030134"/>
          <a:ext cx="6096000" cy="1483360"/>
        </p:xfrm>
        <a:graphic>
          <a:graphicData uri="http://schemas.openxmlformats.org/drawingml/2006/table">
            <a:tbl>
              <a:tblPr firstRow="1" firstCol="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t>SVM</a:t>
                      </a:r>
                      <a:endParaRPr lang="en-US" dirty="0"/>
                    </a:p>
                  </a:txBody>
                  <a:tcPr/>
                </a:tc>
                <a:tc>
                  <a:txBody>
                    <a:bodyPr/>
                    <a:lstStyle/>
                    <a:p>
                      <a:r>
                        <a:rPr lang="en-US" dirty="0" smtClean="0"/>
                        <a:t>RF</a:t>
                      </a:r>
                      <a:endParaRPr lang="en-US" dirty="0"/>
                    </a:p>
                  </a:txBody>
                  <a:tcPr/>
                </a:tc>
              </a:tr>
              <a:tr h="370840">
                <a:tc>
                  <a:txBody>
                    <a:bodyPr/>
                    <a:lstStyle/>
                    <a:p>
                      <a:r>
                        <a:rPr lang="en-US" dirty="0" smtClean="0"/>
                        <a:t>Intensity</a:t>
                      </a:r>
                      <a:endParaRPr lang="en-US" dirty="0"/>
                    </a:p>
                  </a:txBody>
                  <a:tcPr/>
                </a:tc>
                <a:tc>
                  <a:txBody>
                    <a:bodyPr/>
                    <a:lstStyle/>
                    <a:p>
                      <a:r>
                        <a:rPr lang="en-US" b="1" dirty="0" smtClean="0"/>
                        <a:t>77.28%</a:t>
                      </a:r>
                      <a:endParaRPr lang="en-US" b="1" dirty="0"/>
                    </a:p>
                  </a:txBody>
                  <a:tcPr/>
                </a:tc>
                <a:tc>
                  <a:txBody>
                    <a:bodyPr/>
                    <a:lstStyle/>
                    <a:p>
                      <a:r>
                        <a:rPr lang="en-US" dirty="0" smtClean="0"/>
                        <a:t>69.20%</a:t>
                      </a:r>
                      <a:endParaRPr lang="en-US" dirty="0"/>
                    </a:p>
                  </a:txBody>
                  <a:tcPr/>
                </a:tc>
              </a:tr>
              <a:tr h="370840">
                <a:tc>
                  <a:txBody>
                    <a:bodyPr/>
                    <a:lstStyle/>
                    <a:p>
                      <a:r>
                        <a:rPr lang="en-US" dirty="0" smtClean="0"/>
                        <a:t>Depth</a:t>
                      </a:r>
                      <a:endParaRPr lang="en-US" dirty="0"/>
                    </a:p>
                  </a:txBody>
                  <a:tcPr/>
                </a:tc>
                <a:tc>
                  <a:txBody>
                    <a:bodyPr/>
                    <a:lstStyle/>
                    <a:p>
                      <a:r>
                        <a:rPr lang="en-US" b="1" dirty="0" smtClean="0"/>
                        <a:t>71.91%</a:t>
                      </a:r>
                      <a:endParaRPr lang="en-US" b="1" dirty="0"/>
                    </a:p>
                  </a:txBody>
                  <a:tcPr/>
                </a:tc>
                <a:tc>
                  <a:txBody>
                    <a:bodyPr/>
                    <a:lstStyle/>
                    <a:p>
                      <a:r>
                        <a:rPr lang="en-US" dirty="0" smtClean="0"/>
                        <a:t>64.45%</a:t>
                      </a:r>
                      <a:endParaRPr lang="en-US" dirty="0"/>
                    </a:p>
                  </a:txBody>
                  <a:tcPr/>
                </a:tc>
              </a:tr>
              <a:tr h="370840">
                <a:tc>
                  <a:txBody>
                    <a:bodyPr/>
                    <a:lstStyle/>
                    <a:p>
                      <a:r>
                        <a:rPr lang="en-US" dirty="0" smtClean="0"/>
                        <a:t>Combination</a:t>
                      </a:r>
                      <a:endParaRPr lang="en-US" dirty="0"/>
                    </a:p>
                  </a:txBody>
                  <a:tcPr/>
                </a:tc>
                <a:tc>
                  <a:txBody>
                    <a:bodyPr/>
                    <a:lstStyle/>
                    <a:p>
                      <a:r>
                        <a:rPr lang="en-US" b="1" dirty="0" smtClean="0"/>
                        <a:t>81.71%</a:t>
                      </a:r>
                      <a:endParaRPr lang="en-US" b="1" dirty="0"/>
                    </a:p>
                  </a:txBody>
                  <a:tcPr/>
                </a:tc>
                <a:tc>
                  <a:txBody>
                    <a:bodyPr/>
                    <a:lstStyle/>
                    <a:p>
                      <a:r>
                        <a:rPr lang="en-US" dirty="0" smtClean="0"/>
                        <a:t>75.54%</a:t>
                      </a:r>
                      <a:endParaRPr lang="en-US" dirty="0"/>
                    </a:p>
                  </a:txBody>
                  <a:tcPr/>
                </a:tc>
              </a:tr>
            </a:tbl>
          </a:graphicData>
        </a:graphic>
      </p:graphicFrame>
    </p:spTree>
    <p:extLst>
      <p:ext uri="{BB962C8B-B14F-4D97-AF65-F5344CB8AC3E}">
        <p14:creationId xmlns:p14="http://schemas.microsoft.com/office/powerpoint/2010/main" val="1389968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a:t>
            </a:r>
            <a:endParaRPr lang="en-US" dirty="0"/>
          </a:p>
        </p:txBody>
      </p:sp>
      <p:sp>
        <p:nvSpPr>
          <p:cNvPr id="3" name="Content Placeholder 2"/>
          <p:cNvSpPr>
            <a:spLocks noGrp="1"/>
          </p:cNvSpPr>
          <p:nvPr>
            <p:ph idx="1"/>
          </p:nvPr>
        </p:nvSpPr>
        <p:spPr/>
        <p:txBody>
          <a:bodyPr/>
          <a:lstStyle/>
          <a:p>
            <a:r>
              <a:rPr lang="en-US" dirty="0" smtClean="0"/>
              <a:t>One-model voting scheme </a:t>
            </a:r>
            <a:r>
              <a:rPr lang="en-US" dirty="0" err="1" smtClean="0"/>
              <a:t>vs</a:t>
            </a:r>
            <a:r>
              <a:rPr lang="en-US" dirty="0" smtClean="0"/>
              <a:t> non-voting [2]</a:t>
            </a:r>
          </a:p>
        </p:txBody>
      </p:sp>
      <p:sp>
        <p:nvSpPr>
          <p:cNvPr id="4" name="Slide Number Placeholder 3"/>
          <p:cNvSpPr>
            <a:spLocks noGrp="1"/>
          </p:cNvSpPr>
          <p:nvPr>
            <p:ph type="sldNum" sz="quarter" idx="12"/>
          </p:nvPr>
        </p:nvSpPr>
        <p:spPr/>
        <p:txBody>
          <a:bodyPr/>
          <a:lstStyle/>
          <a:p>
            <a:fld id="{A65CFB58-740C-5E4F-B776-01B6E81DE70D}" type="slidenum">
              <a:rPr lang="en-US" smtClean="0"/>
              <a:pPr/>
              <a:t>21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45202340"/>
              </p:ext>
            </p:extLst>
          </p:nvPr>
        </p:nvGraphicFramePr>
        <p:xfrm>
          <a:off x="897465" y="2015071"/>
          <a:ext cx="7416801" cy="1981197"/>
        </p:xfrm>
        <a:graphic>
          <a:graphicData uri="http://schemas.openxmlformats.org/drawingml/2006/table">
            <a:tbl>
              <a:tblPr firstRow="1" firstCol="1" bandRow="1">
                <a:tableStyleId>{5C22544A-7EE6-4342-B048-85BDC9FD1C3A}</a:tableStyleId>
              </a:tblPr>
              <a:tblGrid>
                <a:gridCol w="2472267"/>
                <a:gridCol w="2472267"/>
                <a:gridCol w="2472267"/>
              </a:tblGrid>
              <a:tr h="660399">
                <a:tc>
                  <a:txBody>
                    <a:bodyPr/>
                    <a:lstStyle/>
                    <a:p>
                      <a:endParaRPr lang="en-US" dirty="0"/>
                    </a:p>
                  </a:txBody>
                  <a:tcPr/>
                </a:tc>
                <a:tc>
                  <a:txBody>
                    <a:bodyPr/>
                    <a:lstStyle/>
                    <a:p>
                      <a:r>
                        <a:rPr lang="en-US" dirty="0" smtClean="0"/>
                        <a:t>Non-voting [2]</a:t>
                      </a:r>
                      <a:endParaRPr lang="en-US" dirty="0"/>
                    </a:p>
                  </a:txBody>
                  <a:tcPr/>
                </a:tc>
                <a:tc>
                  <a:txBody>
                    <a:bodyPr/>
                    <a:lstStyle/>
                    <a:p>
                      <a:r>
                        <a:rPr lang="en-US" dirty="0" smtClean="0"/>
                        <a:t>Voting</a:t>
                      </a:r>
                      <a:endParaRPr lang="en-US" dirty="0"/>
                    </a:p>
                  </a:txBody>
                  <a:tcPr/>
                </a:tc>
              </a:tr>
              <a:tr h="660399">
                <a:tc>
                  <a:txBody>
                    <a:bodyPr/>
                    <a:lstStyle/>
                    <a:p>
                      <a:r>
                        <a:rPr lang="en-US" dirty="0" smtClean="0"/>
                        <a:t>SVM</a:t>
                      </a:r>
                      <a:endParaRPr lang="en-US" dirty="0"/>
                    </a:p>
                  </a:txBody>
                  <a:tcPr/>
                </a:tc>
                <a:tc>
                  <a:txBody>
                    <a:bodyPr/>
                    <a:lstStyle/>
                    <a:p>
                      <a:r>
                        <a:rPr lang="en-US" b="1" dirty="0" smtClean="0"/>
                        <a:t>85.53%</a:t>
                      </a:r>
                      <a:endParaRPr lang="en-US" b="1" dirty="0"/>
                    </a:p>
                  </a:txBody>
                  <a:tcPr/>
                </a:tc>
                <a:tc>
                  <a:txBody>
                    <a:bodyPr/>
                    <a:lstStyle/>
                    <a:p>
                      <a:r>
                        <a:rPr lang="en-US" b="0" dirty="0" smtClean="0"/>
                        <a:t>81.71%</a:t>
                      </a:r>
                      <a:endParaRPr lang="en-US" b="0" dirty="0"/>
                    </a:p>
                  </a:txBody>
                  <a:tcPr/>
                </a:tc>
              </a:tr>
              <a:tr h="660399">
                <a:tc>
                  <a:txBody>
                    <a:bodyPr/>
                    <a:lstStyle/>
                    <a:p>
                      <a:r>
                        <a:rPr lang="en-US" dirty="0" smtClean="0"/>
                        <a:t>RF</a:t>
                      </a:r>
                      <a:endParaRPr lang="en-US" dirty="0"/>
                    </a:p>
                  </a:txBody>
                  <a:tcPr/>
                </a:tc>
                <a:tc>
                  <a:txBody>
                    <a:bodyPr/>
                    <a:lstStyle/>
                    <a:p>
                      <a:r>
                        <a:rPr lang="en-US" b="1" dirty="0" smtClean="0"/>
                        <a:t>76.87%</a:t>
                      </a:r>
                      <a:endParaRPr lang="en-US" b="1" dirty="0"/>
                    </a:p>
                  </a:txBody>
                  <a:tcPr/>
                </a:tc>
                <a:tc>
                  <a:txBody>
                    <a:bodyPr/>
                    <a:lstStyle/>
                    <a:p>
                      <a:r>
                        <a:rPr lang="en-US" b="0" dirty="0" smtClean="0"/>
                        <a:t>75.54%</a:t>
                      </a:r>
                      <a:endParaRPr lang="en-US" b="0" dirty="0"/>
                    </a:p>
                  </a:txBody>
                  <a:tcPr/>
                </a:tc>
              </a:tr>
            </a:tbl>
          </a:graphicData>
        </a:graphic>
      </p:graphicFrame>
      <p:sp>
        <p:nvSpPr>
          <p:cNvPr id="8" name="TextBox 7"/>
          <p:cNvSpPr txBox="1"/>
          <p:nvPr/>
        </p:nvSpPr>
        <p:spPr>
          <a:xfrm>
            <a:off x="1204814" y="6275068"/>
            <a:ext cx="6643785" cy="646331"/>
          </a:xfrm>
          <a:prstGeom prst="rect">
            <a:avLst/>
          </a:prstGeom>
          <a:noFill/>
        </p:spPr>
        <p:txBody>
          <a:bodyPr wrap="square" rtlCol="0">
            <a:spAutoFit/>
          </a:bodyPr>
          <a:lstStyle/>
          <a:p>
            <a:r>
              <a:rPr lang="en-US" sz="1200" dirty="0" smtClean="0">
                <a:solidFill>
                  <a:srgbClr val="000000"/>
                </a:solidFill>
              </a:rPr>
              <a:t>[2] </a:t>
            </a:r>
            <a:r>
              <a:rPr lang="en-US" sz="1200" dirty="0" err="1" smtClean="0">
                <a:solidFill>
                  <a:srgbClr val="000000"/>
                </a:solidFill>
              </a:rPr>
              <a:t>Andru</a:t>
            </a:r>
            <a:r>
              <a:rPr lang="en-US" sz="1200" dirty="0" smtClean="0">
                <a:solidFill>
                  <a:srgbClr val="000000"/>
                </a:solidFill>
              </a:rPr>
              <a:t> </a:t>
            </a:r>
            <a:r>
              <a:rPr lang="en-US" sz="1200" dirty="0">
                <a:solidFill>
                  <a:srgbClr val="000000"/>
                </a:solidFill>
              </a:rPr>
              <a:t>P. </a:t>
            </a:r>
            <a:r>
              <a:rPr lang="en-US" sz="1200" dirty="0" err="1">
                <a:solidFill>
                  <a:srgbClr val="000000"/>
                </a:solidFill>
              </a:rPr>
              <a:t>Twinanda</a:t>
            </a:r>
            <a:r>
              <a:rPr lang="en-US" sz="1200" dirty="0">
                <a:solidFill>
                  <a:srgbClr val="000000"/>
                </a:solidFill>
              </a:rPr>
              <a:t>, Emre O. Alkan, </a:t>
            </a:r>
            <a:r>
              <a:rPr lang="en-US" sz="1200" dirty="0" err="1">
                <a:solidFill>
                  <a:srgbClr val="000000"/>
                </a:solidFill>
              </a:rPr>
              <a:t>Afshin</a:t>
            </a:r>
            <a:r>
              <a:rPr lang="en-US" sz="1200" dirty="0">
                <a:solidFill>
                  <a:srgbClr val="000000"/>
                </a:solidFill>
              </a:rPr>
              <a:t> </a:t>
            </a:r>
            <a:r>
              <a:rPr lang="en-US" sz="1200" dirty="0" err="1">
                <a:solidFill>
                  <a:srgbClr val="000000"/>
                </a:solidFill>
              </a:rPr>
              <a:t>Gangi</a:t>
            </a:r>
            <a:r>
              <a:rPr lang="en-US" sz="1200" dirty="0">
                <a:solidFill>
                  <a:srgbClr val="000000"/>
                </a:solidFill>
              </a:rPr>
              <a:t>, Michel de </a:t>
            </a:r>
            <a:r>
              <a:rPr lang="en-US" sz="1200" dirty="0" err="1">
                <a:solidFill>
                  <a:srgbClr val="000000"/>
                </a:solidFill>
              </a:rPr>
              <a:t>Mathelin</a:t>
            </a:r>
            <a:r>
              <a:rPr lang="en-US" sz="1200" dirty="0">
                <a:solidFill>
                  <a:srgbClr val="000000"/>
                </a:solidFill>
              </a:rPr>
              <a:t>, Nicolas </a:t>
            </a:r>
            <a:r>
              <a:rPr lang="en-US" sz="1200" dirty="0" err="1">
                <a:solidFill>
                  <a:srgbClr val="000000"/>
                </a:solidFill>
              </a:rPr>
              <a:t>Padoy</a:t>
            </a:r>
            <a:r>
              <a:rPr lang="en-US" sz="1200" dirty="0">
                <a:solidFill>
                  <a:srgbClr val="000000"/>
                </a:solidFill>
              </a:rPr>
              <a:t>. </a:t>
            </a:r>
            <a:r>
              <a:rPr lang="en-US" sz="1200" dirty="0"/>
              <a:t>Data-driven </a:t>
            </a:r>
            <a:r>
              <a:rPr lang="en-US" sz="1200" dirty="0" err="1"/>
              <a:t>spatio</a:t>
            </a:r>
            <a:r>
              <a:rPr lang="en-US" sz="1200" dirty="0"/>
              <a:t>-temporal RGBD feature encoding for action recognition in operating </a:t>
            </a:r>
            <a:r>
              <a:rPr lang="en-US" sz="1200" dirty="0" smtClean="0"/>
              <a:t>rooms</a:t>
            </a:r>
            <a:r>
              <a:rPr lang="en-US" sz="1200" dirty="0">
                <a:solidFill>
                  <a:srgbClr val="000000"/>
                </a:solidFill>
              </a:rPr>
              <a:t>. International Journal of Computer Assisted Radiology and </a:t>
            </a:r>
            <a:r>
              <a:rPr lang="en-US" sz="1200" dirty="0" smtClean="0">
                <a:solidFill>
                  <a:srgbClr val="000000"/>
                </a:solidFill>
              </a:rPr>
              <a:t>Surgery, 2015</a:t>
            </a:r>
            <a:endParaRPr lang="en-US" sz="1200" dirty="0"/>
          </a:p>
        </p:txBody>
      </p:sp>
    </p:spTree>
    <p:extLst>
      <p:ext uri="{BB962C8B-B14F-4D97-AF65-F5344CB8AC3E}">
        <p14:creationId xmlns:p14="http://schemas.microsoft.com/office/powerpoint/2010/main" val="3368375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a:t>
            </a:r>
            <a:endParaRPr lang="en-US" dirty="0"/>
          </a:p>
        </p:txBody>
      </p:sp>
      <p:sp>
        <p:nvSpPr>
          <p:cNvPr id="3" name="Content Placeholder 2"/>
          <p:cNvSpPr>
            <a:spLocks noGrp="1"/>
          </p:cNvSpPr>
          <p:nvPr>
            <p:ph idx="1"/>
          </p:nvPr>
        </p:nvSpPr>
        <p:spPr/>
        <p:txBody>
          <a:bodyPr/>
          <a:lstStyle/>
          <a:p>
            <a:r>
              <a:rPr lang="en-US" dirty="0" smtClean="0"/>
              <a:t>Confusion Matrix</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22</a:t>
            </a:fld>
            <a:endParaRPr lang="en-US" dirty="0"/>
          </a:p>
        </p:txBody>
      </p:sp>
      <p:pic>
        <p:nvPicPr>
          <p:cNvPr id="5" name="Picture 4" descr="combination-one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723" y="1659465"/>
            <a:ext cx="7766849" cy="4580467"/>
          </a:xfrm>
          <a:prstGeom prst="rect">
            <a:avLst/>
          </a:prstGeom>
        </p:spPr>
      </p:pic>
    </p:spTree>
    <p:extLst>
      <p:ext uri="{BB962C8B-B14F-4D97-AF65-F5344CB8AC3E}">
        <p14:creationId xmlns:p14="http://schemas.microsoft.com/office/powerpoint/2010/main" val="16736848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The problem of action recognition in an operating room using voting scheme was addressed</a:t>
            </a:r>
            <a:endParaRPr lang="en-US" dirty="0"/>
          </a:p>
          <a:p>
            <a:r>
              <a:rPr lang="en-US" dirty="0" smtClean="0"/>
              <a:t>The data-driven non-rigid 4D </a:t>
            </a:r>
            <a:r>
              <a:rPr lang="en-US" dirty="0" err="1" smtClean="0"/>
              <a:t>spatio</a:t>
            </a:r>
            <a:r>
              <a:rPr lang="en-US" dirty="0" smtClean="0"/>
              <a:t>-temporal patches are informative for activity recognition</a:t>
            </a:r>
          </a:p>
          <a:p>
            <a:r>
              <a:rPr lang="en-US" dirty="0" smtClean="0"/>
              <a:t>Because it sees more data, the one-model approach performs better than the multi-model approach</a:t>
            </a:r>
          </a:p>
          <a:p>
            <a:r>
              <a:rPr lang="en-US" dirty="0" smtClean="0"/>
              <a:t>Despite yielding slightly lower accuracy, </a:t>
            </a:r>
            <a:r>
              <a:rPr lang="en-US" dirty="0"/>
              <a:t>t</a:t>
            </a:r>
            <a:r>
              <a:rPr lang="en-US" dirty="0" smtClean="0"/>
              <a:t>he voting scheme shows promising results with 83.1% accuracy</a:t>
            </a:r>
          </a:p>
        </p:txBody>
      </p:sp>
      <p:sp>
        <p:nvSpPr>
          <p:cNvPr id="4" name="Slide Number Placeholder 3"/>
          <p:cNvSpPr>
            <a:spLocks noGrp="1"/>
          </p:cNvSpPr>
          <p:nvPr>
            <p:ph type="sldNum" sz="quarter" idx="12"/>
          </p:nvPr>
        </p:nvSpPr>
        <p:spPr/>
        <p:txBody>
          <a:bodyPr/>
          <a:lstStyle/>
          <a:p>
            <a:fld id="{A65CFB58-740C-5E4F-B776-01B6E81DE70D}" type="slidenum">
              <a:rPr lang="en-US" smtClean="0"/>
              <a:pPr/>
              <a:t>23</a:t>
            </a:fld>
            <a:endParaRPr lang="en-US" dirty="0"/>
          </a:p>
        </p:txBody>
      </p:sp>
    </p:spTree>
    <p:extLst>
      <p:ext uri="{BB962C8B-B14F-4D97-AF65-F5344CB8AC3E}">
        <p14:creationId xmlns:p14="http://schemas.microsoft.com/office/powerpoint/2010/main" val="3222646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Works</a:t>
            </a:r>
            <a:endParaRPr lang="en-US" dirty="0"/>
          </a:p>
        </p:txBody>
      </p:sp>
      <p:sp>
        <p:nvSpPr>
          <p:cNvPr id="3" name="Content Placeholder 2"/>
          <p:cNvSpPr>
            <a:spLocks noGrp="1"/>
          </p:cNvSpPr>
          <p:nvPr>
            <p:ph idx="1"/>
          </p:nvPr>
        </p:nvSpPr>
        <p:spPr/>
        <p:txBody>
          <a:bodyPr/>
          <a:lstStyle/>
          <a:p>
            <a:r>
              <a:rPr lang="en-US" dirty="0" smtClean="0"/>
              <a:t>The current interest point detection is based on movements, sparse and ignores stationary parts</a:t>
            </a:r>
          </a:p>
          <a:p>
            <a:pPr lvl="1"/>
            <a:r>
              <a:rPr lang="en-US" dirty="0" smtClean="0"/>
              <a:t>Dense interest points</a:t>
            </a:r>
          </a:p>
          <a:p>
            <a:pPr lvl="1"/>
            <a:r>
              <a:rPr lang="en-US" dirty="0" smtClean="0"/>
              <a:t>Occupancy grid</a:t>
            </a:r>
          </a:p>
          <a:p>
            <a:r>
              <a:rPr lang="en-US" dirty="0" err="1" smtClean="0"/>
              <a:t>BoW</a:t>
            </a:r>
            <a:r>
              <a:rPr lang="en-US" dirty="0" smtClean="0"/>
              <a:t> approach encodes features into sparse representation</a:t>
            </a:r>
          </a:p>
          <a:p>
            <a:pPr lvl="1"/>
            <a:r>
              <a:rPr lang="en-US" dirty="0" smtClean="0"/>
              <a:t>Learning mid-level features</a:t>
            </a:r>
          </a:p>
          <a:p>
            <a:r>
              <a:rPr lang="en-US" dirty="0" smtClean="0"/>
              <a:t>It would be interesting to incorporate the voting scheme for concurrent activity recognition</a:t>
            </a:r>
            <a:endParaRPr lang="en-US" dirty="0"/>
          </a:p>
          <a:p>
            <a:endParaRPr lang="en-US" dirty="0" smtClean="0"/>
          </a:p>
        </p:txBody>
      </p:sp>
      <p:sp>
        <p:nvSpPr>
          <p:cNvPr id="4" name="Slide Number Placeholder 3"/>
          <p:cNvSpPr>
            <a:spLocks noGrp="1"/>
          </p:cNvSpPr>
          <p:nvPr>
            <p:ph type="sldNum" sz="quarter" idx="12"/>
          </p:nvPr>
        </p:nvSpPr>
        <p:spPr/>
        <p:txBody>
          <a:bodyPr/>
          <a:lstStyle/>
          <a:p>
            <a:fld id="{A65CFB58-740C-5E4F-B776-01B6E81DE70D}" type="slidenum">
              <a:rPr lang="en-US" smtClean="0"/>
              <a:pPr/>
              <a:t>24</a:t>
            </a:fld>
            <a:endParaRPr lang="en-US" dirty="0"/>
          </a:p>
        </p:txBody>
      </p:sp>
    </p:spTree>
    <p:extLst>
      <p:ext uri="{BB962C8B-B14F-4D97-AF65-F5344CB8AC3E}">
        <p14:creationId xmlns:p14="http://schemas.microsoft.com/office/powerpoint/2010/main" val="61687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5CFB58-740C-5E4F-B776-01B6E81DE70D}" type="slidenum">
              <a:rPr lang="en-US" smtClean="0"/>
              <a:pPr/>
              <a:t>25</a:t>
            </a:fld>
            <a:endParaRPr lang="en-US"/>
          </a:p>
        </p:txBody>
      </p:sp>
      <p:sp>
        <p:nvSpPr>
          <p:cNvPr id="15" name="Rounded Rectangle 14"/>
          <p:cNvSpPr/>
          <p:nvPr/>
        </p:nvSpPr>
        <p:spPr>
          <a:xfrm>
            <a:off x="609599" y="4570468"/>
            <a:ext cx="8010525" cy="177318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b="1" dirty="0"/>
          </a:p>
        </p:txBody>
      </p:sp>
      <p:sp>
        <p:nvSpPr>
          <p:cNvPr id="16" name="TextBox 15"/>
          <p:cNvSpPr txBox="1"/>
          <p:nvPr/>
        </p:nvSpPr>
        <p:spPr>
          <a:xfrm>
            <a:off x="1471611" y="4594010"/>
            <a:ext cx="6286501" cy="677108"/>
          </a:xfrm>
          <a:prstGeom prst="rect">
            <a:avLst/>
          </a:prstGeom>
          <a:noFill/>
        </p:spPr>
        <p:txBody>
          <a:bodyPr wrap="square" rtlCol="0">
            <a:spAutoFit/>
          </a:bodyPr>
          <a:lstStyle/>
          <a:p>
            <a:r>
              <a:rPr lang="en-US" sz="2000" b="1" dirty="0" smtClean="0">
                <a:solidFill>
                  <a:schemeClr val="tx2"/>
                </a:solidFill>
              </a:rPr>
              <a:t>Research Group </a:t>
            </a:r>
            <a:r>
              <a:rPr lang="en-US" sz="2000" b="1" dirty="0">
                <a:solidFill>
                  <a:schemeClr val="tx2"/>
                </a:solidFill>
              </a:rPr>
              <a:t>CAMMA </a:t>
            </a:r>
            <a:r>
              <a:rPr lang="en-US" sz="2000" b="1" dirty="0" smtClean="0">
                <a:solidFill>
                  <a:schemeClr val="tx2"/>
                </a:solidFill>
              </a:rPr>
              <a:t>, </a:t>
            </a:r>
            <a:r>
              <a:rPr lang="en-US" sz="2000" b="1" dirty="0" err="1" smtClean="0">
                <a:solidFill>
                  <a:schemeClr val="tx2"/>
                </a:solidFill>
              </a:rPr>
              <a:t>ICube</a:t>
            </a:r>
            <a:r>
              <a:rPr lang="en-US" sz="2000" b="1" dirty="0" smtClean="0">
                <a:solidFill>
                  <a:schemeClr val="tx2"/>
                </a:solidFill>
              </a:rPr>
              <a:t>, University of Strasbourg </a:t>
            </a:r>
            <a:endParaRPr lang="en-US" sz="2000" b="1" dirty="0">
              <a:solidFill>
                <a:schemeClr val="tx2"/>
              </a:solidFill>
            </a:endParaRPr>
          </a:p>
          <a:p>
            <a:endParaRPr lang="en-US" dirty="0"/>
          </a:p>
        </p:txBody>
      </p:sp>
      <p:sp>
        <p:nvSpPr>
          <p:cNvPr id="17" name="TextBox 16"/>
          <p:cNvSpPr txBox="1"/>
          <p:nvPr/>
        </p:nvSpPr>
        <p:spPr>
          <a:xfrm>
            <a:off x="4435307" y="5466034"/>
            <a:ext cx="3322805" cy="369332"/>
          </a:xfrm>
          <a:prstGeom prst="rect">
            <a:avLst/>
          </a:prstGeom>
          <a:noFill/>
        </p:spPr>
        <p:txBody>
          <a:bodyPr wrap="square" rtlCol="0">
            <a:spAutoFit/>
          </a:bodyPr>
          <a:lstStyle/>
          <a:p>
            <a:pPr algn="ctr"/>
            <a:r>
              <a:rPr lang="en-US" u="sng" dirty="0" smtClean="0">
                <a:solidFill>
                  <a:schemeClr val="tx2">
                    <a:lumMod val="75000"/>
                  </a:schemeClr>
                </a:solidFill>
              </a:rPr>
              <a:t>http://camma.u-strasbg.fr</a:t>
            </a:r>
            <a:endParaRPr lang="en-US" u="sng" dirty="0">
              <a:solidFill>
                <a:schemeClr val="tx2">
                  <a:lumMod val="75000"/>
                </a:schemeClr>
              </a:solidFill>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571" y="5127137"/>
            <a:ext cx="2904838" cy="1114862"/>
          </a:xfrm>
          <a:prstGeom prst="rect">
            <a:avLst/>
          </a:prstGeom>
        </p:spPr>
      </p:pic>
      <p:sp>
        <p:nvSpPr>
          <p:cNvPr id="20" name="TextBox 19"/>
          <p:cNvSpPr txBox="1"/>
          <p:nvPr/>
        </p:nvSpPr>
        <p:spPr>
          <a:xfrm>
            <a:off x="2601221" y="-82206"/>
            <a:ext cx="4027279" cy="1200329"/>
          </a:xfrm>
          <a:prstGeom prst="rect">
            <a:avLst/>
          </a:prstGeom>
          <a:noFill/>
        </p:spPr>
        <p:txBody>
          <a:bodyPr wrap="square" rtlCol="0">
            <a:spAutoFit/>
          </a:bodyPr>
          <a:lstStyle/>
          <a:p>
            <a:pPr algn="ctr"/>
            <a:r>
              <a:rPr lang="en-US" sz="7200" dirty="0" smtClean="0"/>
              <a:t>Thank you</a:t>
            </a:r>
            <a:endParaRPr lang="en-US" sz="7200" dirty="0"/>
          </a:p>
        </p:txBody>
      </p:sp>
      <p:grpSp>
        <p:nvGrpSpPr>
          <p:cNvPr id="3" name="Group 2"/>
          <p:cNvGrpSpPr/>
          <p:nvPr/>
        </p:nvGrpSpPr>
        <p:grpSpPr>
          <a:xfrm>
            <a:off x="609600" y="2828159"/>
            <a:ext cx="8010525" cy="1419225"/>
            <a:chOff x="609600" y="2828159"/>
            <a:chExt cx="8010525" cy="1419225"/>
          </a:xfrm>
        </p:grpSpPr>
        <p:sp>
          <p:nvSpPr>
            <p:cNvPr id="5" name="Rounded Rectangle 4"/>
            <p:cNvSpPr/>
            <p:nvPr/>
          </p:nvSpPr>
          <p:spPr>
            <a:xfrm>
              <a:off x="609600" y="2828159"/>
              <a:ext cx="8010525" cy="14192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b="1" dirty="0"/>
            </a:p>
          </p:txBody>
        </p:sp>
        <p:sp>
          <p:nvSpPr>
            <p:cNvPr id="11" name="TextBox 10"/>
            <p:cNvSpPr txBox="1"/>
            <p:nvPr/>
          </p:nvSpPr>
          <p:spPr>
            <a:xfrm>
              <a:off x="3443287" y="2828743"/>
              <a:ext cx="2343150" cy="677108"/>
            </a:xfrm>
            <a:prstGeom prst="rect">
              <a:avLst/>
            </a:prstGeom>
            <a:noFill/>
          </p:spPr>
          <p:txBody>
            <a:bodyPr wrap="square" rtlCol="0">
              <a:spAutoFit/>
            </a:bodyPr>
            <a:lstStyle/>
            <a:p>
              <a:r>
                <a:rPr lang="en-US" sz="2000" b="1" dirty="0">
                  <a:solidFill>
                    <a:schemeClr val="tx2"/>
                  </a:solidFill>
                </a:rPr>
                <a:t>Acknowledgments</a:t>
              </a:r>
            </a:p>
            <a:p>
              <a:endParaRPr lang="en-US" dirty="0"/>
            </a:p>
          </p:txBody>
        </p:sp>
        <p:pic>
          <p:nvPicPr>
            <p:cNvPr id="12" name="Image 11" descr="Logo CAMI Principal.png"/>
            <p:cNvPicPr>
              <a:picLocks noChangeAspect="1"/>
            </p:cNvPicPr>
            <p:nvPr/>
          </p:nvPicPr>
          <p:blipFill rotWithShape="1">
            <a:blip r:embed="rId3" cstate="print">
              <a:extLst>
                <a:ext uri="{28A0092B-C50C-407E-A947-70E740481C1C}">
                  <a14:useLocalDpi xmlns:a14="http://schemas.microsoft.com/office/drawing/2010/main" val="0"/>
                </a:ext>
              </a:extLst>
            </a:blip>
            <a:srcRect b="36531"/>
            <a:stretch/>
          </p:blipFill>
          <p:spPr>
            <a:xfrm>
              <a:off x="6284763" y="3209018"/>
              <a:ext cx="2216878" cy="839161"/>
            </a:xfrm>
            <a:prstGeom prst="rect">
              <a:avLst/>
            </a:prstGeom>
          </p:spPr>
        </p:pic>
        <p:pic>
          <p:nvPicPr>
            <p:cNvPr id="13" name="Image 13"/>
            <p:cNvPicPr>
              <a:picLocks noChangeAspect="1"/>
            </p:cNvPicPr>
            <p:nvPr/>
          </p:nvPicPr>
          <p:blipFill>
            <a:blip r:embed="rId4"/>
            <a:stretch>
              <a:fillRect/>
            </a:stretch>
          </p:blipFill>
          <p:spPr>
            <a:xfrm>
              <a:off x="4100085" y="3209018"/>
              <a:ext cx="929088" cy="929088"/>
            </a:xfrm>
            <a:prstGeom prst="rect">
              <a:avLst/>
            </a:prstGeom>
          </p:spPr>
        </p:pic>
        <p:pic>
          <p:nvPicPr>
            <p:cNvPr id="21" name="Image 14"/>
            <p:cNvPicPr>
              <a:picLocks noChangeAspect="1"/>
            </p:cNvPicPr>
            <p:nvPr/>
          </p:nvPicPr>
          <p:blipFill>
            <a:blip r:embed="rId5"/>
            <a:stretch>
              <a:fillRect/>
            </a:stretch>
          </p:blipFill>
          <p:spPr>
            <a:xfrm>
              <a:off x="909956" y="3017246"/>
              <a:ext cx="1407117" cy="1120860"/>
            </a:xfrm>
            <a:prstGeom prst="rect">
              <a:avLst/>
            </a:prstGeom>
          </p:spPr>
        </p:pic>
      </p:grpSp>
      <p:sp>
        <p:nvSpPr>
          <p:cNvPr id="25" name="TextBox 24"/>
          <p:cNvSpPr txBox="1"/>
          <p:nvPr/>
        </p:nvSpPr>
        <p:spPr>
          <a:xfrm>
            <a:off x="2550990" y="1504864"/>
            <a:ext cx="4027279" cy="707886"/>
          </a:xfrm>
          <a:prstGeom prst="rect">
            <a:avLst/>
          </a:prstGeom>
          <a:noFill/>
        </p:spPr>
        <p:txBody>
          <a:bodyPr wrap="square" rtlCol="0">
            <a:spAutoFit/>
          </a:bodyPr>
          <a:lstStyle/>
          <a:p>
            <a:pPr algn="ctr"/>
            <a:r>
              <a:rPr lang="en-US" sz="4000" dirty="0" smtClean="0">
                <a:solidFill>
                  <a:schemeClr val="accent4">
                    <a:lumMod val="50000"/>
                  </a:schemeClr>
                </a:solidFill>
              </a:rPr>
              <a:t>Questions?</a:t>
            </a:r>
            <a:endParaRPr lang="en-US" sz="4000" dirty="0">
              <a:solidFill>
                <a:schemeClr val="accent4">
                  <a:lumMod val="50000"/>
                </a:schemeClr>
              </a:solidFill>
            </a:endParaRPr>
          </a:p>
        </p:txBody>
      </p:sp>
    </p:spTree>
    <p:extLst>
      <p:ext uri="{BB962C8B-B14F-4D97-AF65-F5344CB8AC3E}">
        <p14:creationId xmlns:p14="http://schemas.microsoft.com/office/powerpoint/2010/main" val="5682597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Context-aware systems in the operating rooms (OR) are important research topic</a:t>
            </a:r>
          </a:p>
          <a:p>
            <a:r>
              <a:rPr lang="en-US" dirty="0" smtClean="0"/>
              <a:t>Activity recognition is a very important part of the context-aware systems</a:t>
            </a:r>
          </a:p>
          <a:p>
            <a:r>
              <a:rPr lang="en-US" dirty="0"/>
              <a:t>Wide applications</a:t>
            </a:r>
          </a:p>
          <a:p>
            <a:pPr lvl="1"/>
            <a:r>
              <a:rPr lang="en-US" dirty="0" smtClean="0"/>
              <a:t>OR time management for hospitals</a:t>
            </a:r>
          </a:p>
          <a:p>
            <a:pPr lvl="1"/>
            <a:r>
              <a:rPr lang="en-US" dirty="0" smtClean="0"/>
              <a:t>Automatic transcription of medical procedures</a:t>
            </a:r>
          </a:p>
          <a:p>
            <a:pPr lvl="1"/>
            <a:r>
              <a:rPr lang="en-US" dirty="0" smtClean="0"/>
              <a:t>Surgical work-flow modeling and monitoring</a:t>
            </a:r>
          </a:p>
          <a:p>
            <a:r>
              <a:rPr lang="en-US" dirty="0" smtClean="0"/>
              <a:t>We work on specifically activity recognition in OR using multi-view RGB-D cameras</a:t>
            </a:r>
          </a:p>
          <a:p>
            <a:pPr lvl="1"/>
            <a:r>
              <a:rPr lang="en-US" dirty="0" smtClean="0"/>
              <a:t>Generic activities</a:t>
            </a:r>
          </a:p>
          <a:p>
            <a:pPr lvl="1"/>
            <a:r>
              <a:rPr lang="en-US" dirty="0" err="1"/>
              <a:t>Vertebroplasty</a:t>
            </a:r>
            <a:r>
              <a:rPr lang="en-US" dirty="0"/>
              <a:t>-</a:t>
            </a:r>
            <a:r>
              <a:rPr lang="en-US" dirty="0" smtClean="0"/>
              <a:t>specific activities</a:t>
            </a:r>
          </a:p>
          <a:p>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3</a:t>
            </a:fld>
            <a:endParaRPr lang="en-US" dirty="0"/>
          </a:p>
        </p:txBody>
      </p:sp>
    </p:spTree>
    <p:extLst>
      <p:ext uri="{BB962C8B-B14F-4D97-AF65-F5344CB8AC3E}">
        <p14:creationId xmlns:p14="http://schemas.microsoft.com/office/powerpoint/2010/main" val="985989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Multi-view action recognition using local similarity random forests and sensor </a:t>
            </a:r>
            <a:r>
              <a:rPr lang="en-US" dirty="0" smtClean="0"/>
              <a:t>fusion [1]</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4</a:t>
            </a:fld>
            <a:endParaRPr lang="en-US" dirty="0"/>
          </a:p>
        </p:txBody>
      </p:sp>
      <p:pic>
        <p:nvPicPr>
          <p:cNvPr id="5" name="Picture 4" descr="multiview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 y="2267766"/>
            <a:ext cx="9072953" cy="3163471"/>
          </a:xfrm>
          <a:prstGeom prst="rect">
            <a:avLst/>
          </a:prstGeom>
        </p:spPr>
      </p:pic>
      <p:sp>
        <p:nvSpPr>
          <p:cNvPr id="6" name="TextBox 5"/>
          <p:cNvSpPr txBox="1"/>
          <p:nvPr/>
        </p:nvSpPr>
        <p:spPr>
          <a:xfrm>
            <a:off x="1518634" y="6393992"/>
            <a:ext cx="184666" cy="369332"/>
          </a:xfrm>
          <a:prstGeom prst="rect">
            <a:avLst/>
          </a:prstGeom>
          <a:noFill/>
        </p:spPr>
        <p:txBody>
          <a:bodyPr wrap="none" rtlCol="0">
            <a:spAutoFit/>
          </a:bodyPr>
          <a:lstStyle/>
          <a:p>
            <a:endParaRPr lang="en-US" dirty="0"/>
          </a:p>
        </p:txBody>
      </p:sp>
      <p:sp>
        <p:nvSpPr>
          <p:cNvPr id="7" name="TextBox 6"/>
          <p:cNvSpPr txBox="1"/>
          <p:nvPr/>
        </p:nvSpPr>
        <p:spPr>
          <a:xfrm>
            <a:off x="1204814" y="6402073"/>
            <a:ext cx="6643785" cy="461665"/>
          </a:xfrm>
          <a:prstGeom prst="rect">
            <a:avLst/>
          </a:prstGeom>
          <a:noFill/>
        </p:spPr>
        <p:txBody>
          <a:bodyPr wrap="square" rtlCol="0">
            <a:spAutoFit/>
          </a:bodyPr>
          <a:lstStyle/>
          <a:p>
            <a:r>
              <a:rPr lang="en-US" sz="1200" dirty="0" smtClean="0">
                <a:solidFill>
                  <a:srgbClr val="000000"/>
                </a:solidFill>
              </a:rPr>
              <a:t>[1] Fan </a:t>
            </a:r>
            <a:r>
              <a:rPr lang="en-US" sz="1200" dirty="0">
                <a:solidFill>
                  <a:srgbClr val="000000"/>
                </a:solidFill>
              </a:rPr>
              <a:t>Zhu, Ling Shao, </a:t>
            </a:r>
            <a:r>
              <a:rPr lang="en-US" sz="1200" dirty="0" err="1">
                <a:solidFill>
                  <a:srgbClr val="000000"/>
                </a:solidFill>
              </a:rPr>
              <a:t>Mingxiu</a:t>
            </a:r>
            <a:r>
              <a:rPr lang="en-US" sz="1200" dirty="0">
                <a:solidFill>
                  <a:srgbClr val="000000"/>
                </a:solidFill>
              </a:rPr>
              <a:t> Lin. Multi-view action recognition using local similarity random forests and sensor fusion. Pattern Recognition Letters archive Volume 34 Issue 1, January, 2013 Pages 20-</a:t>
            </a:r>
            <a:r>
              <a:rPr lang="en-US" sz="1200" dirty="0" smtClean="0">
                <a:solidFill>
                  <a:srgbClr val="000000"/>
                </a:solidFill>
              </a:rPr>
              <a:t>24</a:t>
            </a:r>
            <a:endParaRPr lang="en-US" sz="1200" dirty="0"/>
          </a:p>
        </p:txBody>
      </p:sp>
    </p:spTree>
    <p:extLst>
      <p:ext uri="{BB962C8B-B14F-4D97-AF65-F5344CB8AC3E}">
        <p14:creationId xmlns:p14="http://schemas.microsoft.com/office/powerpoint/2010/main" val="20469803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Multi-view action recognition using local similarity random forests and sensor </a:t>
            </a:r>
            <a:r>
              <a:rPr lang="en-US" dirty="0" smtClean="0"/>
              <a:t>fusion [1]</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00" y="2200032"/>
            <a:ext cx="6376333" cy="3937902"/>
          </a:xfrm>
          <a:prstGeom prst="rect">
            <a:avLst/>
          </a:prstGeom>
        </p:spPr>
      </p:pic>
      <p:sp>
        <p:nvSpPr>
          <p:cNvPr id="6" name="TextBox 5"/>
          <p:cNvSpPr txBox="1"/>
          <p:nvPr/>
        </p:nvSpPr>
        <p:spPr>
          <a:xfrm>
            <a:off x="1518634" y="6393992"/>
            <a:ext cx="184666" cy="369332"/>
          </a:xfrm>
          <a:prstGeom prst="rect">
            <a:avLst/>
          </a:prstGeom>
          <a:noFill/>
        </p:spPr>
        <p:txBody>
          <a:bodyPr wrap="none" rtlCol="0">
            <a:spAutoFit/>
          </a:bodyPr>
          <a:lstStyle/>
          <a:p>
            <a:endParaRPr lang="en-US" dirty="0"/>
          </a:p>
        </p:txBody>
      </p:sp>
      <p:sp>
        <p:nvSpPr>
          <p:cNvPr id="8" name="TextBox 7"/>
          <p:cNvSpPr txBox="1"/>
          <p:nvPr/>
        </p:nvSpPr>
        <p:spPr>
          <a:xfrm>
            <a:off x="1204814" y="6402073"/>
            <a:ext cx="6643785" cy="461665"/>
          </a:xfrm>
          <a:prstGeom prst="rect">
            <a:avLst/>
          </a:prstGeom>
          <a:noFill/>
        </p:spPr>
        <p:txBody>
          <a:bodyPr wrap="square" rtlCol="0">
            <a:spAutoFit/>
          </a:bodyPr>
          <a:lstStyle/>
          <a:p>
            <a:r>
              <a:rPr lang="en-US" sz="1200" dirty="0" smtClean="0">
                <a:solidFill>
                  <a:srgbClr val="000000"/>
                </a:solidFill>
              </a:rPr>
              <a:t>[1] Fan </a:t>
            </a:r>
            <a:r>
              <a:rPr lang="en-US" sz="1200" dirty="0">
                <a:solidFill>
                  <a:srgbClr val="000000"/>
                </a:solidFill>
              </a:rPr>
              <a:t>Zhu, Ling Shao, </a:t>
            </a:r>
            <a:r>
              <a:rPr lang="en-US" sz="1200" dirty="0" err="1">
                <a:solidFill>
                  <a:srgbClr val="000000"/>
                </a:solidFill>
              </a:rPr>
              <a:t>Mingxiu</a:t>
            </a:r>
            <a:r>
              <a:rPr lang="en-US" sz="1200" dirty="0">
                <a:solidFill>
                  <a:srgbClr val="000000"/>
                </a:solidFill>
              </a:rPr>
              <a:t> Lin. Multi-view action recognition using local similarity random forests and sensor fusion. Pattern Recognition Letters archive Volume 34 Issue 1, January, 2013 Pages 20-</a:t>
            </a:r>
            <a:r>
              <a:rPr lang="en-US" sz="1200" dirty="0" smtClean="0">
                <a:solidFill>
                  <a:srgbClr val="000000"/>
                </a:solidFill>
              </a:rPr>
              <a:t>24</a:t>
            </a:r>
            <a:endParaRPr lang="en-US" sz="1200" dirty="0"/>
          </a:p>
        </p:txBody>
      </p:sp>
    </p:spTree>
    <p:extLst>
      <p:ext uri="{BB962C8B-B14F-4D97-AF65-F5344CB8AC3E}">
        <p14:creationId xmlns:p14="http://schemas.microsoft.com/office/powerpoint/2010/main" val="28483967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Data-driven </a:t>
            </a:r>
            <a:r>
              <a:rPr lang="en-US" dirty="0" err="1"/>
              <a:t>spatio</a:t>
            </a:r>
            <a:r>
              <a:rPr lang="en-US" dirty="0"/>
              <a:t>-temporal RGBD feature encoding for action recognition in operating </a:t>
            </a:r>
            <a:r>
              <a:rPr lang="en-US" dirty="0" smtClean="0"/>
              <a:t>rooms [2]</a:t>
            </a:r>
          </a:p>
          <a:p>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7" y="2106892"/>
            <a:ext cx="5393266" cy="4217707"/>
          </a:xfrm>
          <a:prstGeom prst="rect">
            <a:avLst/>
          </a:prstGeom>
        </p:spPr>
      </p:pic>
      <p:sp>
        <p:nvSpPr>
          <p:cNvPr id="6" name="TextBox 5"/>
          <p:cNvSpPr txBox="1"/>
          <p:nvPr/>
        </p:nvSpPr>
        <p:spPr>
          <a:xfrm>
            <a:off x="1518634" y="6393992"/>
            <a:ext cx="184666" cy="369332"/>
          </a:xfrm>
          <a:prstGeom prst="rect">
            <a:avLst/>
          </a:prstGeom>
          <a:noFill/>
        </p:spPr>
        <p:txBody>
          <a:bodyPr wrap="none" rtlCol="0">
            <a:spAutoFit/>
          </a:bodyPr>
          <a:lstStyle/>
          <a:p>
            <a:endParaRPr lang="en-US" dirty="0"/>
          </a:p>
        </p:txBody>
      </p:sp>
      <p:sp>
        <p:nvSpPr>
          <p:cNvPr id="7" name="TextBox 6"/>
          <p:cNvSpPr txBox="1"/>
          <p:nvPr/>
        </p:nvSpPr>
        <p:spPr>
          <a:xfrm>
            <a:off x="1204814" y="6275068"/>
            <a:ext cx="6643785" cy="646331"/>
          </a:xfrm>
          <a:prstGeom prst="rect">
            <a:avLst/>
          </a:prstGeom>
          <a:noFill/>
        </p:spPr>
        <p:txBody>
          <a:bodyPr wrap="square" rtlCol="0">
            <a:spAutoFit/>
          </a:bodyPr>
          <a:lstStyle/>
          <a:p>
            <a:r>
              <a:rPr lang="en-US" sz="1200" dirty="0" smtClean="0">
                <a:solidFill>
                  <a:srgbClr val="000000"/>
                </a:solidFill>
              </a:rPr>
              <a:t>[2] </a:t>
            </a:r>
            <a:r>
              <a:rPr lang="en-US" sz="1200" dirty="0" err="1" smtClean="0">
                <a:solidFill>
                  <a:srgbClr val="000000"/>
                </a:solidFill>
              </a:rPr>
              <a:t>Andru</a:t>
            </a:r>
            <a:r>
              <a:rPr lang="en-US" sz="1200" dirty="0" smtClean="0">
                <a:solidFill>
                  <a:srgbClr val="000000"/>
                </a:solidFill>
              </a:rPr>
              <a:t> </a:t>
            </a:r>
            <a:r>
              <a:rPr lang="en-US" sz="1200" dirty="0">
                <a:solidFill>
                  <a:srgbClr val="000000"/>
                </a:solidFill>
              </a:rPr>
              <a:t>P. </a:t>
            </a:r>
            <a:r>
              <a:rPr lang="en-US" sz="1200" dirty="0" err="1">
                <a:solidFill>
                  <a:srgbClr val="000000"/>
                </a:solidFill>
              </a:rPr>
              <a:t>Twinanda</a:t>
            </a:r>
            <a:r>
              <a:rPr lang="en-US" sz="1200" dirty="0">
                <a:solidFill>
                  <a:srgbClr val="000000"/>
                </a:solidFill>
              </a:rPr>
              <a:t>, Emre O. Alkan, </a:t>
            </a:r>
            <a:r>
              <a:rPr lang="en-US" sz="1200" dirty="0" err="1">
                <a:solidFill>
                  <a:srgbClr val="000000"/>
                </a:solidFill>
              </a:rPr>
              <a:t>Afshin</a:t>
            </a:r>
            <a:r>
              <a:rPr lang="en-US" sz="1200" dirty="0">
                <a:solidFill>
                  <a:srgbClr val="000000"/>
                </a:solidFill>
              </a:rPr>
              <a:t> </a:t>
            </a:r>
            <a:r>
              <a:rPr lang="en-US" sz="1200" dirty="0" err="1">
                <a:solidFill>
                  <a:srgbClr val="000000"/>
                </a:solidFill>
              </a:rPr>
              <a:t>Gangi</a:t>
            </a:r>
            <a:r>
              <a:rPr lang="en-US" sz="1200" dirty="0">
                <a:solidFill>
                  <a:srgbClr val="000000"/>
                </a:solidFill>
              </a:rPr>
              <a:t>, Michel de </a:t>
            </a:r>
            <a:r>
              <a:rPr lang="en-US" sz="1200" dirty="0" err="1">
                <a:solidFill>
                  <a:srgbClr val="000000"/>
                </a:solidFill>
              </a:rPr>
              <a:t>Mathelin</a:t>
            </a:r>
            <a:r>
              <a:rPr lang="en-US" sz="1200" dirty="0">
                <a:solidFill>
                  <a:srgbClr val="000000"/>
                </a:solidFill>
              </a:rPr>
              <a:t>, Nicolas </a:t>
            </a:r>
            <a:r>
              <a:rPr lang="en-US" sz="1200" dirty="0" err="1">
                <a:solidFill>
                  <a:srgbClr val="000000"/>
                </a:solidFill>
              </a:rPr>
              <a:t>Padoy</a:t>
            </a:r>
            <a:r>
              <a:rPr lang="en-US" sz="1200" dirty="0">
                <a:solidFill>
                  <a:srgbClr val="000000"/>
                </a:solidFill>
              </a:rPr>
              <a:t>. </a:t>
            </a:r>
            <a:r>
              <a:rPr lang="en-US" sz="1200" dirty="0"/>
              <a:t>Data-driven </a:t>
            </a:r>
            <a:r>
              <a:rPr lang="en-US" sz="1200" dirty="0" err="1"/>
              <a:t>spatio</a:t>
            </a:r>
            <a:r>
              <a:rPr lang="en-US" sz="1200" dirty="0"/>
              <a:t>-temporal RGBD feature encoding for action recognition in operating </a:t>
            </a:r>
            <a:r>
              <a:rPr lang="en-US" sz="1200" dirty="0" smtClean="0"/>
              <a:t>rooms</a:t>
            </a:r>
            <a:r>
              <a:rPr lang="en-US" sz="1200" dirty="0">
                <a:solidFill>
                  <a:srgbClr val="000000"/>
                </a:solidFill>
              </a:rPr>
              <a:t>. International Journal of Computer Assisted Radiology and </a:t>
            </a:r>
            <a:r>
              <a:rPr lang="en-US" sz="1200" dirty="0" smtClean="0">
                <a:solidFill>
                  <a:srgbClr val="000000"/>
                </a:solidFill>
              </a:rPr>
              <a:t>Surgery, 2015</a:t>
            </a:r>
            <a:endParaRPr lang="en-US" sz="1200" dirty="0"/>
          </a:p>
        </p:txBody>
      </p:sp>
    </p:spTree>
    <p:extLst>
      <p:ext uri="{BB962C8B-B14F-4D97-AF65-F5344CB8AC3E}">
        <p14:creationId xmlns:p14="http://schemas.microsoft.com/office/powerpoint/2010/main" val="32885535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Data-driven </a:t>
            </a:r>
            <a:r>
              <a:rPr lang="en-US" dirty="0" err="1"/>
              <a:t>spatio</a:t>
            </a:r>
            <a:r>
              <a:rPr lang="en-US" dirty="0"/>
              <a:t>-temporal RGBD feature encoding for action recognition in operating </a:t>
            </a:r>
            <a:r>
              <a:rPr lang="en-US" dirty="0" smtClean="0"/>
              <a:t>rooms [2]</a:t>
            </a:r>
          </a:p>
          <a:p>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7</a:t>
            </a:fld>
            <a:endParaRPr lang="en-US" dirty="0"/>
          </a:p>
        </p:txBody>
      </p:sp>
      <p:sp>
        <p:nvSpPr>
          <p:cNvPr id="6" name="TextBox 5"/>
          <p:cNvSpPr txBox="1"/>
          <p:nvPr/>
        </p:nvSpPr>
        <p:spPr>
          <a:xfrm>
            <a:off x="1518634" y="6393992"/>
            <a:ext cx="184666" cy="369332"/>
          </a:xfrm>
          <a:prstGeom prst="rect">
            <a:avLst/>
          </a:prstGeom>
          <a:noFill/>
        </p:spPr>
        <p:txBody>
          <a:bodyPr wrap="none" rtlCol="0">
            <a:spAutoFit/>
          </a:bodyPr>
          <a:lstStyle/>
          <a:p>
            <a:endParaRPr lang="en-US" dirty="0"/>
          </a:p>
        </p:txBody>
      </p:sp>
      <p:sp>
        <p:nvSpPr>
          <p:cNvPr id="7" name="TextBox 6"/>
          <p:cNvSpPr txBox="1"/>
          <p:nvPr/>
        </p:nvSpPr>
        <p:spPr>
          <a:xfrm>
            <a:off x="1204814" y="6275068"/>
            <a:ext cx="6643785" cy="646331"/>
          </a:xfrm>
          <a:prstGeom prst="rect">
            <a:avLst/>
          </a:prstGeom>
          <a:noFill/>
        </p:spPr>
        <p:txBody>
          <a:bodyPr wrap="square" rtlCol="0">
            <a:spAutoFit/>
          </a:bodyPr>
          <a:lstStyle/>
          <a:p>
            <a:r>
              <a:rPr lang="en-US" sz="1200" dirty="0" smtClean="0">
                <a:solidFill>
                  <a:srgbClr val="000000"/>
                </a:solidFill>
              </a:rPr>
              <a:t>[2] </a:t>
            </a:r>
            <a:r>
              <a:rPr lang="en-US" sz="1200" dirty="0" err="1" smtClean="0">
                <a:solidFill>
                  <a:srgbClr val="000000"/>
                </a:solidFill>
              </a:rPr>
              <a:t>Andru</a:t>
            </a:r>
            <a:r>
              <a:rPr lang="en-US" sz="1200" dirty="0" smtClean="0">
                <a:solidFill>
                  <a:srgbClr val="000000"/>
                </a:solidFill>
              </a:rPr>
              <a:t> </a:t>
            </a:r>
            <a:r>
              <a:rPr lang="en-US" sz="1200" dirty="0">
                <a:solidFill>
                  <a:srgbClr val="000000"/>
                </a:solidFill>
              </a:rPr>
              <a:t>P. </a:t>
            </a:r>
            <a:r>
              <a:rPr lang="en-US" sz="1200" dirty="0" err="1">
                <a:solidFill>
                  <a:srgbClr val="000000"/>
                </a:solidFill>
              </a:rPr>
              <a:t>Twinanda</a:t>
            </a:r>
            <a:r>
              <a:rPr lang="en-US" sz="1200" dirty="0">
                <a:solidFill>
                  <a:srgbClr val="000000"/>
                </a:solidFill>
              </a:rPr>
              <a:t>, Emre O. Alkan, </a:t>
            </a:r>
            <a:r>
              <a:rPr lang="en-US" sz="1200" dirty="0" err="1">
                <a:solidFill>
                  <a:srgbClr val="000000"/>
                </a:solidFill>
              </a:rPr>
              <a:t>Afshin</a:t>
            </a:r>
            <a:r>
              <a:rPr lang="en-US" sz="1200" dirty="0">
                <a:solidFill>
                  <a:srgbClr val="000000"/>
                </a:solidFill>
              </a:rPr>
              <a:t> </a:t>
            </a:r>
            <a:r>
              <a:rPr lang="en-US" sz="1200" dirty="0" err="1">
                <a:solidFill>
                  <a:srgbClr val="000000"/>
                </a:solidFill>
              </a:rPr>
              <a:t>Gangi</a:t>
            </a:r>
            <a:r>
              <a:rPr lang="en-US" sz="1200" dirty="0">
                <a:solidFill>
                  <a:srgbClr val="000000"/>
                </a:solidFill>
              </a:rPr>
              <a:t>, Michel de </a:t>
            </a:r>
            <a:r>
              <a:rPr lang="en-US" sz="1200" dirty="0" err="1">
                <a:solidFill>
                  <a:srgbClr val="000000"/>
                </a:solidFill>
              </a:rPr>
              <a:t>Mathelin</a:t>
            </a:r>
            <a:r>
              <a:rPr lang="en-US" sz="1200" dirty="0">
                <a:solidFill>
                  <a:srgbClr val="000000"/>
                </a:solidFill>
              </a:rPr>
              <a:t>, Nicolas </a:t>
            </a:r>
            <a:r>
              <a:rPr lang="en-US" sz="1200" dirty="0" err="1">
                <a:solidFill>
                  <a:srgbClr val="000000"/>
                </a:solidFill>
              </a:rPr>
              <a:t>Padoy</a:t>
            </a:r>
            <a:r>
              <a:rPr lang="en-US" sz="1200" dirty="0">
                <a:solidFill>
                  <a:srgbClr val="000000"/>
                </a:solidFill>
              </a:rPr>
              <a:t>. </a:t>
            </a:r>
            <a:r>
              <a:rPr lang="en-US" sz="1200" dirty="0"/>
              <a:t>Data-driven </a:t>
            </a:r>
            <a:r>
              <a:rPr lang="en-US" sz="1200" dirty="0" err="1"/>
              <a:t>spatio</a:t>
            </a:r>
            <a:r>
              <a:rPr lang="en-US" sz="1200" dirty="0"/>
              <a:t>-temporal RGBD feature encoding for action recognition in operating </a:t>
            </a:r>
            <a:r>
              <a:rPr lang="en-US" sz="1200" dirty="0" smtClean="0"/>
              <a:t>rooms</a:t>
            </a:r>
            <a:r>
              <a:rPr lang="en-US" sz="1200" dirty="0">
                <a:solidFill>
                  <a:srgbClr val="000000"/>
                </a:solidFill>
              </a:rPr>
              <a:t>. International Journal of Computer Assisted Radiology and </a:t>
            </a:r>
            <a:r>
              <a:rPr lang="en-US" sz="1200" dirty="0" smtClean="0">
                <a:solidFill>
                  <a:srgbClr val="000000"/>
                </a:solidFill>
              </a:rPr>
              <a:t>Surgery, 2015</a:t>
            </a:r>
            <a:endParaRPr lang="en-US" sz="1200" dirty="0"/>
          </a:p>
        </p:txBody>
      </p:sp>
      <p:pic>
        <p:nvPicPr>
          <p:cNvPr id="8" name="Picture 7" descr="quant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529"/>
            <a:ext cx="9144000" cy="4123502"/>
          </a:xfrm>
          <a:prstGeom prst="rect">
            <a:avLst/>
          </a:prstGeom>
        </p:spPr>
      </p:pic>
    </p:spTree>
    <p:extLst>
      <p:ext uri="{BB962C8B-B14F-4D97-AF65-F5344CB8AC3E}">
        <p14:creationId xmlns:p14="http://schemas.microsoft.com/office/powerpoint/2010/main" val="12851476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677521" y="1949111"/>
            <a:ext cx="2106562" cy="2861579"/>
          </a:xfrm>
          <a:prstGeom prst="rect">
            <a:avLst/>
          </a:prstGeom>
          <a:solidFill>
            <a:schemeClr val="accent5">
              <a:alpha val="21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p:cNvSpPr/>
          <p:nvPr/>
        </p:nvSpPr>
        <p:spPr>
          <a:xfrm>
            <a:off x="113590" y="3552494"/>
            <a:ext cx="2258240" cy="1234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3590" y="3587068"/>
            <a:ext cx="818301" cy="369332"/>
          </a:xfrm>
          <a:prstGeom prst="rect">
            <a:avLst/>
          </a:prstGeom>
          <a:noFill/>
        </p:spPr>
        <p:txBody>
          <a:bodyPr wrap="none" rtlCol="0">
            <a:spAutoFit/>
          </a:bodyPr>
          <a:lstStyle/>
          <a:p>
            <a:r>
              <a:rPr lang="en-US" dirty="0" smtClean="0">
                <a:solidFill>
                  <a:schemeClr val="bg1"/>
                </a:solidFill>
              </a:rPr>
              <a:t>View 2</a:t>
            </a:r>
            <a:endParaRPr lang="en-US" dirty="0">
              <a:solidFill>
                <a:schemeClr val="bg1"/>
              </a:solidFill>
            </a:endParaRPr>
          </a:p>
        </p:txBody>
      </p:sp>
      <p:sp>
        <p:nvSpPr>
          <p:cNvPr id="2" name="Title 1"/>
          <p:cNvSpPr>
            <a:spLocks noGrp="1"/>
          </p:cNvSpPr>
          <p:nvPr>
            <p:ph type="title"/>
          </p:nvPr>
        </p:nvSpPr>
        <p:spPr/>
        <p:txBody>
          <a:bodyPr>
            <a:normAutofit fontScale="90000"/>
          </a:bodyPr>
          <a:lstStyle/>
          <a:p>
            <a:r>
              <a:rPr lang="en-US" dirty="0" smtClean="0"/>
              <a:t>Methodology</a:t>
            </a: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1" y="3952623"/>
            <a:ext cx="960000" cy="72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60" y="3952623"/>
            <a:ext cx="960000" cy="720000"/>
          </a:xfrm>
          <a:prstGeom prst="rect">
            <a:avLst/>
          </a:prstGeom>
        </p:spPr>
      </p:pic>
      <p:sp>
        <p:nvSpPr>
          <p:cNvPr id="9" name="Rectangle 8"/>
          <p:cNvSpPr/>
          <p:nvPr/>
        </p:nvSpPr>
        <p:spPr>
          <a:xfrm>
            <a:off x="118717" y="1956371"/>
            <a:ext cx="2258240" cy="1254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18717" y="1976622"/>
            <a:ext cx="818301" cy="369332"/>
          </a:xfrm>
          <a:prstGeom prst="rect">
            <a:avLst/>
          </a:prstGeom>
          <a:noFill/>
        </p:spPr>
        <p:txBody>
          <a:bodyPr wrap="none" rtlCol="0">
            <a:spAutoFit/>
          </a:bodyPr>
          <a:lstStyle/>
          <a:p>
            <a:r>
              <a:rPr lang="en-US" dirty="0" smtClean="0">
                <a:solidFill>
                  <a:schemeClr val="bg1"/>
                </a:solidFill>
              </a:rPr>
              <a:t>View 1</a:t>
            </a:r>
            <a:endParaRPr lang="en-US" dirty="0">
              <a:solidFill>
                <a:schemeClr val="bg1"/>
              </a:solidFill>
            </a:endParaRPr>
          </a:p>
        </p:txBody>
      </p:sp>
      <p:pic>
        <p:nvPicPr>
          <p:cNvPr id="5"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99587" y="2366206"/>
            <a:ext cx="960000" cy="720000"/>
          </a:xfr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018" y="2366206"/>
            <a:ext cx="960000" cy="720000"/>
          </a:xfrm>
          <a:prstGeom prst="rect">
            <a:avLst/>
          </a:prstGeom>
        </p:spPr>
      </p:pic>
      <p:sp>
        <p:nvSpPr>
          <p:cNvPr id="14" name="Rectangle 13"/>
          <p:cNvSpPr/>
          <p:nvPr/>
        </p:nvSpPr>
        <p:spPr>
          <a:xfrm>
            <a:off x="2650966" y="1949110"/>
            <a:ext cx="1824515" cy="2861579"/>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alphaModFix amt="21000"/>
            <a:extLst>
              <a:ext uri="{28A0092B-C50C-407E-A947-70E740481C1C}">
                <a14:useLocalDpi xmlns:a14="http://schemas.microsoft.com/office/drawing/2010/main" val="0"/>
              </a:ext>
            </a:extLst>
          </a:blip>
          <a:stretch>
            <a:fillRect/>
          </a:stretch>
        </p:blipFill>
        <p:spPr>
          <a:xfrm>
            <a:off x="2851325" y="3542616"/>
            <a:ext cx="1440000" cy="1092209"/>
          </a:xfrm>
          <a:prstGeom prst="rect">
            <a:avLst/>
          </a:prstGeom>
        </p:spPr>
      </p:pic>
      <p:pic>
        <p:nvPicPr>
          <p:cNvPr id="16" name="Picture 15"/>
          <p:cNvPicPr>
            <a:picLocks noChangeAspect="1"/>
          </p:cNvPicPr>
          <p:nvPr/>
        </p:nvPicPr>
        <p:blipFill>
          <a:blip r:embed="rId8">
            <a:alphaModFix amt="21000"/>
            <a:extLst>
              <a:ext uri="{28A0092B-C50C-407E-A947-70E740481C1C}">
                <a14:useLocalDpi xmlns:a14="http://schemas.microsoft.com/office/drawing/2010/main" val="0"/>
              </a:ext>
            </a:extLst>
          </a:blip>
          <a:stretch>
            <a:fillRect/>
          </a:stretch>
        </p:blipFill>
        <p:spPr>
          <a:xfrm>
            <a:off x="2851325" y="2338693"/>
            <a:ext cx="1440000" cy="1092209"/>
          </a:xfrm>
          <a:prstGeom prst="rect">
            <a:avLst/>
          </a:prstGeom>
        </p:spPr>
      </p:pic>
      <p:sp>
        <p:nvSpPr>
          <p:cNvPr id="17" name="TextBox 16"/>
          <p:cNvSpPr txBox="1"/>
          <p:nvPr/>
        </p:nvSpPr>
        <p:spPr>
          <a:xfrm>
            <a:off x="2600164" y="1959236"/>
            <a:ext cx="1921034" cy="369332"/>
          </a:xfrm>
          <a:prstGeom prst="rect">
            <a:avLst/>
          </a:prstGeom>
          <a:noFill/>
        </p:spPr>
        <p:txBody>
          <a:bodyPr wrap="square" rtlCol="0">
            <a:spAutoFit/>
          </a:bodyPr>
          <a:lstStyle/>
          <a:p>
            <a:pPr algn="ctr"/>
            <a:r>
              <a:rPr lang="en-US" dirty="0" smtClean="0">
                <a:solidFill>
                  <a:schemeClr val="bg1"/>
                </a:solidFill>
              </a:rPr>
              <a:t>Feature Extraction</a:t>
            </a:r>
            <a:endParaRPr lang="en-US" dirty="0">
              <a:solidFill>
                <a:schemeClr val="bg1"/>
              </a:solidFill>
            </a:endParaRPr>
          </a:p>
        </p:txBody>
      </p:sp>
      <p:sp>
        <p:nvSpPr>
          <p:cNvPr id="20" name="TextBox 19"/>
          <p:cNvSpPr txBox="1"/>
          <p:nvPr/>
        </p:nvSpPr>
        <p:spPr>
          <a:xfrm>
            <a:off x="4648200" y="1956371"/>
            <a:ext cx="2162195" cy="369332"/>
          </a:xfrm>
          <a:prstGeom prst="rect">
            <a:avLst/>
          </a:prstGeom>
          <a:noFill/>
        </p:spPr>
        <p:txBody>
          <a:bodyPr wrap="none" rtlCol="0">
            <a:spAutoFit/>
          </a:bodyPr>
          <a:lstStyle/>
          <a:p>
            <a:r>
              <a:rPr lang="en-US" dirty="0" smtClean="0">
                <a:solidFill>
                  <a:schemeClr val="bg1"/>
                </a:solidFill>
              </a:rPr>
              <a:t>Feature Quantization</a:t>
            </a:r>
            <a:endParaRPr lang="en-US" dirty="0">
              <a:solidFill>
                <a:schemeClr val="bg1"/>
              </a:solidFill>
            </a:endParaRPr>
          </a:p>
        </p:txBody>
      </p:sp>
      <p:sp>
        <p:nvSpPr>
          <p:cNvPr id="21" name="Rectangle 20"/>
          <p:cNvSpPr/>
          <p:nvPr/>
        </p:nvSpPr>
        <p:spPr>
          <a:xfrm>
            <a:off x="6948280" y="1949110"/>
            <a:ext cx="1967119" cy="2861579"/>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TextBox 21"/>
          <p:cNvSpPr txBox="1"/>
          <p:nvPr/>
        </p:nvSpPr>
        <p:spPr>
          <a:xfrm>
            <a:off x="6957712" y="1949110"/>
            <a:ext cx="1932288" cy="369332"/>
          </a:xfrm>
          <a:prstGeom prst="rect">
            <a:avLst/>
          </a:prstGeom>
          <a:noFill/>
        </p:spPr>
        <p:txBody>
          <a:bodyPr wrap="square" rtlCol="0">
            <a:spAutoFit/>
          </a:bodyPr>
          <a:lstStyle/>
          <a:p>
            <a:pPr algn="ctr"/>
            <a:r>
              <a:rPr lang="en-US" dirty="0" smtClean="0">
                <a:solidFill>
                  <a:schemeClr val="bg1"/>
                </a:solidFill>
              </a:rPr>
              <a:t>Classification</a:t>
            </a:r>
            <a:endParaRPr lang="en-US" dirty="0">
              <a:solidFill>
                <a:schemeClr val="bg1"/>
              </a:solidFill>
            </a:endParaRPr>
          </a:p>
        </p:txBody>
      </p:sp>
      <p:sp>
        <p:nvSpPr>
          <p:cNvPr id="29" name="TextBox 28"/>
          <p:cNvSpPr txBox="1"/>
          <p:nvPr/>
        </p:nvSpPr>
        <p:spPr>
          <a:xfrm>
            <a:off x="6955632" y="4502912"/>
            <a:ext cx="1988620" cy="307777"/>
          </a:xfrm>
          <a:prstGeom prst="rect">
            <a:avLst/>
          </a:prstGeom>
          <a:noFill/>
        </p:spPr>
        <p:txBody>
          <a:bodyPr wrap="none" rtlCol="0">
            <a:spAutoFit/>
          </a:bodyPr>
          <a:lstStyle/>
          <a:p>
            <a:r>
              <a:rPr lang="en-US" sz="1400" dirty="0" smtClean="0">
                <a:solidFill>
                  <a:schemeClr val="tx1">
                    <a:alpha val="20000"/>
                  </a:schemeClr>
                </a:solidFill>
              </a:rPr>
              <a:t>SVM and Random Forest</a:t>
            </a:r>
            <a:endParaRPr lang="en-US" sz="1400" dirty="0">
              <a:solidFill>
                <a:schemeClr val="tx1">
                  <a:alpha val="20000"/>
                </a:schemeClr>
              </a:solidFill>
            </a:endParaRPr>
          </a:p>
        </p:txBody>
      </p:sp>
      <p:sp>
        <p:nvSpPr>
          <p:cNvPr id="30" name="Right Arrow 29"/>
          <p:cNvSpPr/>
          <p:nvPr/>
        </p:nvSpPr>
        <p:spPr>
          <a:xfrm>
            <a:off x="110067" y="5118949"/>
            <a:ext cx="8830733" cy="833120"/>
          </a:xfrm>
          <a:prstGeom prst="rightArrow">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Activity Classification Pipeline</a:t>
            </a:r>
            <a:endParaRPr lang="en-US" dirty="0"/>
          </a:p>
        </p:txBody>
      </p:sp>
      <p:sp>
        <p:nvSpPr>
          <p:cNvPr id="3" name="TextBox 2"/>
          <p:cNvSpPr txBox="1"/>
          <p:nvPr/>
        </p:nvSpPr>
        <p:spPr>
          <a:xfrm>
            <a:off x="325888" y="3207317"/>
            <a:ext cx="1833643" cy="369332"/>
          </a:xfrm>
          <a:prstGeom prst="rect">
            <a:avLst/>
          </a:prstGeom>
          <a:noFill/>
        </p:spPr>
        <p:txBody>
          <a:bodyPr wrap="none" rtlCol="0">
            <a:spAutoFit/>
          </a:bodyPr>
          <a:lstStyle/>
          <a:p>
            <a:r>
              <a:rPr lang="en-US" dirty="0" smtClean="0"/>
              <a:t>RGB-D sequences</a:t>
            </a:r>
            <a:endParaRPr lang="en-US" dirty="0"/>
          </a:p>
        </p:txBody>
      </p:sp>
      <p:pic>
        <p:nvPicPr>
          <p:cNvPr id="25" name="Picture 24"/>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7340916" y="2425966"/>
            <a:ext cx="1040886" cy="1121555"/>
          </a:xfrm>
          <a:prstGeom prst="rect">
            <a:avLst/>
          </a:prstGeom>
          <a:effectLst>
            <a:glow rad="63500">
              <a:schemeClr val="accent3">
                <a:satMod val="175000"/>
                <a:alpha val="40000"/>
              </a:schemeClr>
            </a:glow>
          </a:effectLst>
        </p:spPr>
      </p:pic>
      <p:pic>
        <p:nvPicPr>
          <p:cNvPr id="26" name="Picture 25" descr="randomForest.png"/>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7183970" y="3699168"/>
            <a:ext cx="1468964" cy="776305"/>
          </a:xfrm>
          <a:prstGeom prst="rect">
            <a:avLst/>
          </a:prstGeom>
        </p:spPr>
      </p:pic>
      <p:pic>
        <p:nvPicPr>
          <p:cNvPr id="13" name="Picture 12" descr="asd.png"/>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4893056" y="2347976"/>
            <a:ext cx="1694688" cy="2365248"/>
          </a:xfrm>
          <a:prstGeom prst="rect">
            <a:avLst/>
          </a:prstGeom>
        </p:spPr>
      </p:pic>
    </p:spTree>
    <p:extLst>
      <p:ext uri="{BB962C8B-B14F-4D97-AF65-F5344CB8AC3E}">
        <p14:creationId xmlns:p14="http://schemas.microsoft.com/office/powerpoint/2010/main" val="27998183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Acquisition</a:t>
            </a:r>
            <a:endParaRPr lang="en-US" dirty="0"/>
          </a:p>
        </p:txBody>
      </p:sp>
      <p:sp>
        <p:nvSpPr>
          <p:cNvPr id="3" name="Content Placeholder 2"/>
          <p:cNvSpPr>
            <a:spLocks noGrp="1"/>
          </p:cNvSpPr>
          <p:nvPr>
            <p:ph idx="1"/>
          </p:nvPr>
        </p:nvSpPr>
        <p:spPr/>
        <p:txBody>
          <a:bodyPr/>
          <a:lstStyle/>
          <a:p>
            <a:r>
              <a:rPr lang="en-US" dirty="0" smtClean="0"/>
              <a:t>Multi-View Camera System (2 x Asus </a:t>
            </a:r>
            <a:r>
              <a:rPr lang="en-US" dirty="0" err="1"/>
              <a:t>XtionPRO</a:t>
            </a:r>
            <a:r>
              <a:rPr lang="en-US" dirty="0"/>
              <a:t> </a:t>
            </a:r>
            <a:r>
              <a:rPr lang="en-US" dirty="0" smtClean="0"/>
              <a:t>LIVE</a:t>
            </a:r>
            <a:r>
              <a:rPr lang="en-US" dirty="0"/>
              <a:t>)</a:t>
            </a:r>
            <a:endParaRPr lang="en-US" dirty="0" smtClean="0"/>
          </a:p>
          <a:p>
            <a:r>
              <a:rPr lang="en-US" dirty="0" smtClean="0"/>
              <a:t>Two camera view provides intensity and depth videos</a:t>
            </a:r>
          </a:p>
          <a:p>
            <a:r>
              <a:rPr lang="en-US" dirty="0" smtClean="0"/>
              <a:t>Minimal IR pattern interference with minimal view overlap</a:t>
            </a:r>
          </a:p>
          <a:p>
            <a:r>
              <a:rPr lang="en-US" dirty="0" smtClean="0"/>
              <a:t>Intrinsic parameters are found with chessboard calibration</a:t>
            </a:r>
          </a:p>
          <a:p>
            <a:r>
              <a:rPr lang="en-US" dirty="0" smtClean="0"/>
              <a:t>Extrinsic parameters are found with laser calibration [3]</a:t>
            </a:r>
          </a:p>
          <a:p>
            <a:pPr marL="0" indent="0">
              <a:buNone/>
            </a:pPr>
            <a:endParaRPr lang="en-US" dirty="0"/>
          </a:p>
        </p:txBody>
      </p:sp>
      <p:sp>
        <p:nvSpPr>
          <p:cNvPr id="4" name="Slide Number Placeholder 3"/>
          <p:cNvSpPr>
            <a:spLocks noGrp="1"/>
          </p:cNvSpPr>
          <p:nvPr>
            <p:ph type="sldNum" sz="quarter" idx="12"/>
          </p:nvPr>
        </p:nvSpPr>
        <p:spPr/>
        <p:txBody>
          <a:bodyPr/>
          <a:lstStyle/>
          <a:p>
            <a:fld id="{A65CFB58-740C-5E4F-B776-01B6E81DE70D}" type="slidenum">
              <a:rPr lang="en-US" smtClean="0"/>
              <a:pPr/>
              <a:t>9</a:t>
            </a:fld>
            <a:endParaRPr lang="en-US" dirty="0"/>
          </a:p>
        </p:txBody>
      </p:sp>
      <p:sp>
        <p:nvSpPr>
          <p:cNvPr id="5" name="TextBox 4"/>
          <p:cNvSpPr txBox="1"/>
          <p:nvPr/>
        </p:nvSpPr>
        <p:spPr>
          <a:xfrm>
            <a:off x="1204814" y="6275068"/>
            <a:ext cx="6643785" cy="461665"/>
          </a:xfrm>
          <a:prstGeom prst="rect">
            <a:avLst/>
          </a:prstGeom>
          <a:noFill/>
        </p:spPr>
        <p:txBody>
          <a:bodyPr wrap="square" rtlCol="0">
            <a:spAutoFit/>
          </a:bodyPr>
          <a:lstStyle/>
          <a:p>
            <a:pPr>
              <a:defRPr/>
            </a:pPr>
            <a:r>
              <a:rPr lang="en-US" sz="1200" dirty="0" smtClean="0">
                <a:solidFill>
                  <a:srgbClr val="000000"/>
                </a:solidFill>
              </a:rPr>
              <a:t>[3] </a:t>
            </a:r>
            <a:r>
              <a:rPr lang="en-US" sz="1200" dirty="0"/>
              <a:t>Barrera F, </a:t>
            </a:r>
            <a:r>
              <a:rPr lang="en-US" sz="1200" dirty="0" err="1"/>
              <a:t>Padoy</a:t>
            </a:r>
            <a:r>
              <a:rPr lang="en-US" sz="1200" dirty="0"/>
              <a:t> N (2014) Piecewise planar decomposition of 3d point clouds obtained from multiple static RGB-D cameras. In: International conference on 3D vision (3DV)</a:t>
            </a:r>
          </a:p>
        </p:txBody>
      </p:sp>
      <p:pic>
        <p:nvPicPr>
          <p:cNvPr id="6"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945" y="3511266"/>
            <a:ext cx="3174675" cy="2381006"/>
          </a:xfrm>
          <a:prstGeom prst="rect">
            <a:avLst/>
          </a:prstGeom>
          <a:ln w="57150">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15" y="3506611"/>
            <a:ext cx="3177787" cy="2383340"/>
          </a:xfrm>
          <a:prstGeom prst="rect">
            <a:avLst/>
          </a:prstGeom>
        </p:spPr>
      </p:pic>
      <p:sp>
        <p:nvSpPr>
          <p:cNvPr id="8" name="TextBox 7"/>
          <p:cNvSpPr txBox="1"/>
          <p:nvPr/>
        </p:nvSpPr>
        <p:spPr>
          <a:xfrm>
            <a:off x="2086345" y="5940752"/>
            <a:ext cx="834646" cy="369332"/>
          </a:xfrm>
          <a:prstGeom prst="rect">
            <a:avLst/>
          </a:prstGeom>
          <a:noFill/>
        </p:spPr>
        <p:txBody>
          <a:bodyPr wrap="square" rtlCol="0">
            <a:spAutoFit/>
          </a:bodyPr>
          <a:lstStyle/>
          <a:p>
            <a:r>
              <a:rPr lang="en-US" dirty="0" smtClean="0"/>
              <a:t>View 1</a:t>
            </a:r>
            <a:endParaRPr lang="en-US" dirty="0"/>
          </a:p>
        </p:txBody>
      </p:sp>
      <p:sp>
        <p:nvSpPr>
          <p:cNvPr id="9" name="TextBox 8"/>
          <p:cNvSpPr txBox="1"/>
          <p:nvPr/>
        </p:nvSpPr>
        <p:spPr>
          <a:xfrm>
            <a:off x="6353544" y="5940751"/>
            <a:ext cx="834646" cy="369332"/>
          </a:xfrm>
          <a:prstGeom prst="rect">
            <a:avLst/>
          </a:prstGeom>
          <a:noFill/>
        </p:spPr>
        <p:txBody>
          <a:bodyPr wrap="square" rtlCol="0">
            <a:spAutoFit/>
          </a:bodyPr>
          <a:lstStyle/>
          <a:p>
            <a:r>
              <a:rPr lang="en-US" dirty="0" smtClean="0"/>
              <a:t>View 2</a:t>
            </a:r>
            <a:endParaRPr lang="en-US" dirty="0"/>
          </a:p>
        </p:txBody>
      </p:sp>
    </p:spTree>
    <p:extLst>
      <p:ext uri="{BB962C8B-B14F-4D97-AF65-F5344CB8AC3E}">
        <p14:creationId xmlns:p14="http://schemas.microsoft.com/office/powerpoint/2010/main" val="3514816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5942650</TotalTime>
  <Words>2509</Words>
  <Application>Microsoft Macintosh PowerPoint</Application>
  <PresentationFormat>On-screen Show (4:3)</PresentationFormat>
  <Paragraphs>277</Paragraphs>
  <Slides>25</Slides>
  <Notes>20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Overview</vt:lpstr>
      <vt:lpstr>Introduction</vt:lpstr>
      <vt:lpstr>Related Work</vt:lpstr>
      <vt:lpstr>Related Work</vt:lpstr>
      <vt:lpstr>Related Work</vt:lpstr>
      <vt:lpstr>Related Work</vt:lpstr>
      <vt:lpstr>Methodology</vt:lpstr>
      <vt:lpstr>Video Acquisition</vt:lpstr>
      <vt:lpstr>Methodology</vt:lpstr>
      <vt:lpstr>Feature Extraction</vt:lpstr>
      <vt:lpstr>Methodology</vt:lpstr>
      <vt:lpstr>Voting Scheme &amp; Feature Quantization</vt:lpstr>
      <vt:lpstr>Methodology</vt:lpstr>
      <vt:lpstr>Classification</vt:lpstr>
      <vt:lpstr>Classification</vt:lpstr>
      <vt:lpstr>Classification</vt:lpstr>
      <vt:lpstr>Experimental Setup</vt:lpstr>
      <vt:lpstr>Experimental Setup</vt:lpstr>
      <vt:lpstr>Experimental Results</vt:lpstr>
      <vt:lpstr>Experimental Results</vt:lpstr>
      <vt:lpstr>Experimental Results</vt:lpstr>
      <vt:lpstr>Conclusions</vt:lpstr>
      <vt:lpstr>Future Works</vt:lpstr>
      <vt:lpstr>PowerPoint Presentation</vt:lpstr>
    </vt:vector>
  </TitlesOfParts>
  <Company>JHU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dc:title>
  <dc:creator>Nicolas</dc:creator>
  <cp:lastModifiedBy>EMRE OZAN ALKAN</cp:lastModifiedBy>
  <cp:revision>2222</cp:revision>
  <dcterms:created xsi:type="dcterms:W3CDTF">2012-05-07T12:05:46Z</dcterms:created>
  <dcterms:modified xsi:type="dcterms:W3CDTF">2015-06-12T15:22:59Z</dcterms:modified>
</cp:coreProperties>
</file>